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64" r:id="rId2"/>
  </p:sldMasterIdLst>
  <p:notesMasterIdLst>
    <p:notesMasterId r:id="rId27"/>
  </p:notesMasterIdLst>
  <p:handoutMasterIdLst>
    <p:handoutMasterId r:id="rId28"/>
  </p:handoutMasterIdLst>
  <p:sldIdLst>
    <p:sldId id="294" r:id="rId3"/>
    <p:sldId id="259" r:id="rId4"/>
    <p:sldId id="300" r:id="rId5"/>
    <p:sldId id="288" r:id="rId6"/>
    <p:sldId id="301" r:id="rId7"/>
    <p:sldId id="272" r:id="rId8"/>
    <p:sldId id="287" r:id="rId9"/>
    <p:sldId id="278" r:id="rId10"/>
    <p:sldId id="302" r:id="rId11"/>
    <p:sldId id="290" r:id="rId12"/>
    <p:sldId id="291" r:id="rId13"/>
    <p:sldId id="285" r:id="rId14"/>
    <p:sldId id="305" r:id="rId15"/>
    <p:sldId id="306" r:id="rId16"/>
    <p:sldId id="307" r:id="rId17"/>
    <p:sldId id="282" r:id="rId18"/>
    <p:sldId id="311" r:id="rId19"/>
    <p:sldId id="303" r:id="rId20"/>
    <p:sldId id="304" r:id="rId21"/>
    <p:sldId id="308" r:id="rId22"/>
    <p:sldId id="309" r:id="rId23"/>
    <p:sldId id="280" r:id="rId24"/>
    <p:sldId id="286" r:id="rId25"/>
    <p:sldId id="274" r:id="rId26"/>
  </p:sldIdLst>
  <p:sldSz cx="9144000" cy="6858000" type="screen4x3"/>
  <p:notesSz cx="6797675" cy="9926638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F39FB117-776C-461E-B157-4FC534E53CED}">
          <p14:sldIdLst>
            <p14:sldId id="294"/>
            <p14:sldId id="259"/>
            <p14:sldId id="300"/>
            <p14:sldId id="288"/>
            <p14:sldId id="301"/>
            <p14:sldId id="272"/>
            <p14:sldId id="287"/>
            <p14:sldId id="278"/>
            <p14:sldId id="302"/>
            <p14:sldId id="290"/>
            <p14:sldId id="291"/>
            <p14:sldId id="285"/>
            <p14:sldId id="305"/>
            <p14:sldId id="306"/>
            <p14:sldId id="307"/>
            <p14:sldId id="282"/>
            <p14:sldId id="311"/>
          </p14:sldIdLst>
        </p14:section>
        <p14:section name="Section sans titre" id="{1F12A616-9C1E-4C50-8183-230D299E829A}">
          <p14:sldIdLst>
            <p14:sldId id="303"/>
            <p14:sldId id="304"/>
            <p14:sldId id="308"/>
            <p14:sldId id="309"/>
            <p14:sldId id="280"/>
            <p14:sldId id="286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eur" initials="A" lastIdx="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C90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0ED0C7-7BD1-F72E-9131-39B8C8F3AB44}" v="9" dt="2024-11-19T08:16:08.528"/>
  </p1510:revLst>
</p1510:revInfo>
</file>

<file path=ppt/tableStyles.xml><?xml version="1.0" encoding="utf-8"?>
<a:tblStyleLst xmlns:a="http://schemas.openxmlformats.org/drawingml/2006/main" def="{B301B821-A1FF-4177-AEE7-76D212191A09}"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59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/>
          <a:lstStyle/>
          <a:p>
            <a:endParaRPr lang="fr-FR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/>
          <a:lstStyle/>
          <a:p>
            <a:fld id="{A7959C71-B73A-49FF-9308-B24F710812B5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/>
          <a:lstStyle/>
          <a:p>
            <a:endParaRPr lang="fr-FR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/>
          <a:lstStyle/>
          <a:p>
            <a:fld id="{D6790D8E-0C56-4F61-9B17-7A387442778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24404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/>
          <a:lstStyle/>
          <a:p>
            <a:endParaRPr lang="fr-FR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/>
          <a:lstStyle/>
          <a:p>
            <a:fld id="{5468FC2B-D455-4AC4-9C5E-9317124768F4}" type="datetimeFigureOut">
              <a:rPr lang="fr-FR"/>
              <a:pPr/>
              <a:t>19/11/2024</a:t>
            </a:fld>
            <a:endParaRPr lang="fr-FR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anchor="ctr"/>
          <a:lstStyle/>
          <a:p>
            <a:endParaRPr lang="fr-FR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fr-FR"/>
              <a:t>Cliquer ici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/>
          <a:lstStyle/>
          <a:p>
            <a:endParaRPr lang="fr-FR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/>
          <a:lstStyle/>
          <a:p>
            <a:fld id="{1399807D-D128-4837-BF84-5EA633F317AE}" type="slidenum">
              <a:rPr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18639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478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9807D-D128-4837-BF84-5EA633F317AE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9743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99807D-D128-4837-BF84-5EA633F317AE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167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99807D-D128-4837-BF84-5EA633F317AE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528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99807D-D128-4837-BF84-5EA633F317AE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232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99807D-D128-4837-BF84-5EA633F317AE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402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 latinLnBrk="0">
              <a:defRPr lang="fr-FR" cap="all" baseline="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515100" cy="685800"/>
          </a:xfrm>
        </p:spPr>
        <p:txBody>
          <a:bodyPr anchor="ctr"/>
          <a:lstStyle>
            <a:lvl1pPr marL="0" indent="0" algn="l" latinLnBrk="0">
              <a:buNone/>
              <a:defRPr lang="fr-FR" sz="28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0" y="6053328"/>
            <a:ext cx="2240281" cy="7132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fr-FR" sz="1400" b="1" smtClean="0">
                <a:solidFill>
                  <a:srgbClr val="FFFFFF"/>
                </a:solidFill>
              </a:rPr>
              <a:pPr algn="ctr"/>
              <a:t>‹N°›</a:t>
            </a:fld>
            <a:endParaRPr lang="fr-FR" sz="1400" b="1">
              <a:solidFill>
                <a:srgbClr val="FFFFFF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1177519" cy="79208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/>
          <p:cNvSpPr>
            <a:spLocks noGrp="1"/>
          </p:cNvSpPr>
          <p:nvPr>
            <p:ph type="title" hasCustomPrompt="1"/>
          </p:nvPr>
        </p:nvSpPr>
        <p:spPr>
          <a:xfrm>
            <a:off x="1403648" y="228600"/>
            <a:ext cx="7359352" cy="990600"/>
          </a:xfrm>
        </p:spPr>
        <p:txBody>
          <a:bodyPr/>
          <a:lstStyle/>
          <a:p>
            <a:r>
              <a:rPr lang="fr-FR"/>
              <a:t>Cliquer ici pour modifier le style du titre du masque</a:t>
            </a:r>
          </a:p>
        </p:txBody>
      </p:sp>
      <p:sp>
        <p:nvSpPr>
          <p:cNvPr id="1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C27DB-E498-4F86-8104-E4DF41114464}" type="datetime1">
              <a:rPr lang="fr-FR" smtClean="0"/>
              <a:t>19/11/2024</a:t>
            </a:fld>
            <a:endParaRPr lang="fr-FR"/>
          </a:p>
        </p:txBody>
      </p:sp>
      <p:sp>
        <p:nvSpPr>
          <p:cNvPr id="28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9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35222-B196-4F9B-9AEC-1292459A754A}" type="slidenum">
              <a:rPr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7" y="228600"/>
            <a:ext cx="7362399" cy="9906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C3110-4937-4271-A4EA-57BE58D42168}" type="datetime1">
              <a:rPr lang="fr-FR" smtClean="0"/>
              <a:t>19/11/2024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fr-FR">
                <a:solidFill>
                  <a:srgbClr val="FFFFFF"/>
                </a:solidFill>
              </a:defRPr>
            </a:lvl1pPr>
          </a:lstStyle>
          <a:p>
            <a:fld id="{A3F7CB7D-F184-43C7-B6FD-03D728E1BBFF}" type="slidenum">
              <a:rPr lang="fr-FR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228600"/>
            <a:ext cx="7359352" cy="9906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B4696-109C-4080-BE80-16AB855F7C13}" type="datetime1">
              <a:rPr lang="fr-FR" smtClean="0"/>
              <a:t>19/11/2024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fr-FR">
                <a:solidFill>
                  <a:srgbClr val="FFFFFF"/>
                </a:solidFill>
              </a:defRPr>
            </a:lvl1pPr>
          </a:lstStyle>
          <a:p>
            <a:fld id="{A3F7CB7D-F184-43C7-B6FD-03D728E1BBFF}" type="slidenum">
              <a:rPr lang="fr-FR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5AA45-3B86-49F7-A0A8-FF0F201B4D6E}" type="datetime1">
              <a:rPr lang="fr-FR" smtClean="0"/>
              <a:t>19/11/2024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 latinLnBrk="0">
              <a:defRPr lang="fr-FR">
                <a:solidFill>
                  <a:schemeClr val="tx2"/>
                </a:solidFill>
              </a:defRPr>
            </a:lvl1pPr>
          </a:lstStyle>
          <a:p>
            <a:fld id="{A3F7CB7D-F184-43C7-B6FD-03D728E1BBFF}" type="slidenum">
              <a:rPr lang="fr-FR">
                <a:solidFill>
                  <a:schemeClr val="tx2"/>
                </a:solidFill>
              </a:rPr>
              <a:pPr/>
              <a:t>‹N°›</a:t>
            </a:fld>
            <a:endParaRPr lang="fr-FR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 hasCustomPrompt="1"/>
          </p:nvPr>
        </p:nvSpPr>
        <p:spPr>
          <a:xfrm>
            <a:off x="1403648" y="228600"/>
            <a:ext cx="7359352" cy="990600"/>
          </a:xfrm>
        </p:spPr>
        <p:txBody>
          <a:bodyPr/>
          <a:lstStyle/>
          <a:p>
            <a:r>
              <a:rPr lang="fr-FR"/>
              <a:t>Cliquer ici pour modifier le style du titre du masque</a:t>
            </a:r>
          </a:p>
        </p:txBody>
      </p:sp>
      <p:sp>
        <p:nvSpPr>
          <p:cNvPr id="3" name="Rectangle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ADE8E-A24E-476D-A89C-9E7749010C2C}" type="datetime1">
              <a:rPr lang="fr-FR" smtClean="0"/>
              <a:t>19/11/2024</a:t>
            </a:fld>
            <a:endParaRPr lang="fr-FR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475A-FCA3-4B41-B368-0F71602C96B4}" type="slidenum">
              <a:rPr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Titre et texte sur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 hasCustomPrompt="1"/>
          </p:nvPr>
        </p:nvSpPr>
        <p:spPr>
          <a:xfrm>
            <a:off x="1403648" y="228600"/>
            <a:ext cx="7359352" cy="990600"/>
          </a:xfrm>
        </p:spPr>
        <p:txBody>
          <a:bodyPr/>
          <a:lstStyle/>
          <a:p>
            <a:r>
              <a:rPr lang="fr-FR"/>
              <a:t>Cliquer ici pour modifier le style du titre du masque</a:t>
            </a:r>
          </a:p>
        </p:txBody>
      </p:sp>
      <p:sp>
        <p:nvSpPr>
          <p:cNvPr id="3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DB85-C4F5-4DAC-9123-344127887055}" type="datetime1">
              <a:rPr lang="fr-FR" smtClean="0"/>
              <a:t>19/11/2024</a:t>
            </a:fld>
            <a:endParaRPr lang="fr-FR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475A-FCA3-4B41-B368-0F71602C96B4}" type="slidenum">
              <a:rPr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403648" y="228600"/>
            <a:ext cx="7359352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fr-FR"/>
              <a:t>Cliquer ici pour modifier le style du titre du masque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fr-FR"/>
              <a:t>Cliquer ici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FR"/>
              <a:t>Sixième niveau</a:t>
            </a:r>
          </a:p>
          <a:p>
            <a:pPr lvl="6"/>
            <a:r>
              <a:rPr lang="fr-FR"/>
              <a:t>Septième niveau</a:t>
            </a:r>
          </a:p>
          <a:p>
            <a:pPr lvl="7"/>
            <a:r>
              <a:rPr lang="fr-FR"/>
              <a:t>Huitième niveau</a:t>
            </a:r>
          </a:p>
          <a:p>
            <a:pPr lvl="8"/>
            <a:r>
              <a:rPr lang="fr-FR"/>
              <a:t>Neuvième niveau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latinLnBrk="0">
              <a:defRPr lang="fr-FR" sz="1400">
                <a:solidFill>
                  <a:schemeClr val="tx2"/>
                </a:solidFill>
              </a:defRPr>
            </a:lvl1pPr>
          </a:lstStyle>
          <a:p>
            <a:fld id="{483DA39B-067F-458F-8D3E-3FAAC0A710DC}" type="datetime1">
              <a:rPr lang="fr-FR" smtClean="0"/>
              <a:t>19/11/2024</a:t>
            </a:fld>
            <a:endParaRPr lang="fr-FR" sz="140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latinLnBrk="0">
              <a:defRPr lang="fr-FR" sz="1400">
                <a:solidFill>
                  <a:schemeClr val="tx2"/>
                </a:solidFill>
              </a:defRPr>
            </a:lvl1pPr>
          </a:lstStyle>
          <a:p>
            <a:pPr algn="r"/>
            <a:endParaRPr lang="fr-FR" sz="140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latinLnBrk="0">
              <a:defRPr lang="fr-FR" sz="1400" b="1">
                <a:solidFill>
                  <a:srgbClr val="FFFFFF"/>
                </a:solidFill>
              </a:defRPr>
            </a:lvl1pPr>
          </a:lstStyle>
          <a:p>
            <a:pPr algn="ctr"/>
            <a:fld id="{8F82E0A0-C266-4798-8C8F-B9F91E9DA37E}" type="slidenum">
              <a:rPr lang="fr-FR" sz="1400" b="1">
                <a:solidFill>
                  <a:srgbClr val="FFFFFF"/>
                </a:solidFill>
              </a:rPr>
              <a:pPr algn="ctr"/>
              <a:t>‹N°›</a:t>
            </a:fld>
            <a:endParaRPr lang="fr-FR" sz="1400" b="1">
              <a:solidFill>
                <a:srgbClr val="FFFFFF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1177519" cy="7920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lang="fr-FR" sz="4400" kern="1200"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lang="fr-FR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lang="fr-FR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lang="fr-FR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lang="fr-FR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lang="fr-FR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lang="fr-FR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lang="fr-FR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lang="fr-FR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lang="fr-FR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jpeg"/><Relationship Id="rId4" Type="http://schemas.openxmlformats.org/officeDocument/2006/relationships/image" Target="../media/image53.png"/><Relationship Id="rId9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2.png"/><Relationship Id="rId7" Type="http://schemas.openxmlformats.org/officeDocument/2006/relationships/image" Target="../media/image6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ccg53.fr/enseignement-professionnel" TargetMode="External"/><Relationship Id="rId11" Type="http://schemas.openxmlformats.org/officeDocument/2006/relationships/image" Target="../media/image60.png"/><Relationship Id="rId5" Type="http://schemas.openxmlformats.org/officeDocument/2006/relationships/image" Target="../media/image61.png"/><Relationship Id="rId10" Type="http://schemas.openxmlformats.org/officeDocument/2006/relationships/image" Target="../media/image65.jpeg"/><Relationship Id="rId4" Type="http://schemas.openxmlformats.org/officeDocument/2006/relationships/image" Target="../media/image53.png"/><Relationship Id="rId9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10" Type="http://schemas.openxmlformats.org/officeDocument/2006/relationships/image" Target="../media/image80.jpeg"/><Relationship Id="rId4" Type="http://schemas.openxmlformats.org/officeDocument/2006/relationships/image" Target="../media/image75.png"/><Relationship Id="rId9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4.png"/><Relationship Id="rId7" Type="http://schemas.openxmlformats.org/officeDocument/2006/relationships/image" Target="../media/image85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6.png"/><Relationship Id="rId10" Type="http://schemas.openxmlformats.org/officeDocument/2006/relationships/image" Target="../media/image88.png"/><Relationship Id="rId4" Type="http://schemas.openxmlformats.org/officeDocument/2006/relationships/image" Target="../media/image5.png"/><Relationship Id="rId9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9614" y="151841"/>
            <a:ext cx="7359352" cy="990600"/>
          </a:xfrm>
        </p:spPr>
        <p:txBody>
          <a:bodyPr vert="horz" lIns="91440" tIns="45720" rIns="91440" bIns="45720" anchor="ctr">
            <a:normAutofit/>
          </a:bodyPr>
          <a:lstStyle/>
          <a:p>
            <a:r>
              <a:rPr lang="fr-FR"/>
              <a:t> PRESENTATION 2024/2025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EDB27B7-2DAE-4879-AA66-451FECC8D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1991227"/>
            <a:ext cx="2442472" cy="990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E0FD34D-F5C7-4E87-A54A-64A69C22F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901" y="3362139"/>
            <a:ext cx="2913030" cy="18271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FE72E37-32C4-4486-BAA0-33D71108C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569" y="1655387"/>
            <a:ext cx="2808352" cy="158157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DC5A103-045B-4247-8069-1B301270DFA0}"/>
              </a:ext>
            </a:extLst>
          </p:cNvPr>
          <p:cNvSpPr txBox="1"/>
          <p:nvPr/>
        </p:nvSpPr>
        <p:spPr>
          <a:xfrm>
            <a:off x="1612569" y="6444767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</a:rPr>
              <a:t>CE DIAPORAMA SERA MIS EN LIGNE PAR VOTRE COLLEGE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922" y="3428909"/>
            <a:ext cx="4333872" cy="9906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96" y="5200381"/>
            <a:ext cx="3324324" cy="110873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682232B-17BB-15E8-44DD-8000AF183D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093"/>
            <a:ext cx="2483550" cy="261330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E9F8B8B-CB65-62E7-1D69-0ECF343896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016" y="4527649"/>
            <a:ext cx="1571084" cy="172787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068EB34-54E4-3A7E-16A9-70FB82D36E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6216" y="4510707"/>
            <a:ext cx="1571084" cy="17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5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476672"/>
            <a:ext cx="7740352" cy="990600"/>
          </a:xfrm>
        </p:spPr>
        <p:txBody>
          <a:bodyPr>
            <a:normAutofit fontScale="90000"/>
          </a:bodyPr>
          <a:lstStyle/>
          <a:p>
            <a:r>
              <a:rPr lang="fr-FR" b="1"/>
              <a:t>La 2nde générale </a:t>
            </a:r>
            <a:r>
              <a:rPr lang="fr-FR" b="1" u="sng">
                <a:solidFill>
                  <a:srgbClr val="FF0000"/>
                </a:solidFill>
              </a:rPr>
              <a:t>et</a:t>
            </a:r>
            <a:r>
              <a:rPr lang="fr-FR" b="1"/>
              <a:t> technologique</a:t>
            </a:r>
            <a:br>
              <a:rPr lang="fr-FR"/>
            </a:br>
            <a:endParaRPr lang="fr-FR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503566"/>
              </p:ext>
            </p:extLst>
          </p:nvPr>
        </p:nvGraphicFramePr>
        <p:xfrm>
          <a:off x="168798" y="1628800"/>
          <a:ext cx="4679724" cy="5112602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743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2604">
                <a:tc>
                  <a:txBody>
                    <a:bodyPr/>
                    <a:lstStyle/>
                    <a:p>
                      <a:pPr algn="ctr"/>
                      <a:r>
                        <a:rPr lang="fr-FR"/>
                        <a:t>Les enseignements communs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/>
                        <a:t>Nombre d’heures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780">
                <a:tc>
                  <a:txBody>
                    <a:bodyPr/>
                    <a:lstStyle/>
                    <a:p>
                      <a:r>
                        <a:rPr lang="fr-FR" sz="1600" b="1"/>
                        <a:t>Français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4 h 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780">
                <a:tc>
                  <a:txBody>
                    <a:bodyPr/>
                    <a:lstStyle/>
                    <a:p>
                      <a:r>
                        <a:rPr lang="fr-FR" sz="1600" b="1"/>
                        <a:t>Mathématiques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4 h 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780">
                <a:tc>
                  <a:txBody>
                    <a:bodyPr/>
                    <a:lstStyle/>
                    <a:p>
                      <a:r>
                        <a:rPr lang="fr-FR" sz="1600" b="1"/>
                        <a:t>Physique-chimie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3 h 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387">
                <a:tc>
                  <a:txBody>
                    <a:bodyPr/>
                    <a:lstStyle/>
                    <a:p>
                      <a:r>
                        <a:rPr lang="fr-FR" sz="1600" b="1"/>
                        <a:t>Sciences de la Vie et de la Terre (SVT)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1 h 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780">
                <a:tc>
                  <a:txBody>
                    <a:bodyPr/>
                    <a:lstStyle/>
                    <a:p>
                      <a:r>
                        <a:rPr lang="fr-FR" sz="1600" b="1"/>
                        <a:t>LV A et LV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5 h 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780">
                <a:tc>
                  <a:txBody>
                    <a:bodyPr/>
                    <a:lstStyle/>
                    <a:p>
                      <a:r>
                        <a:rPr lang="fr-FR" sz="1600" b="1"/>
                        <a:t>Histoire-géographie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3 h 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6597">
                <a:tc>
                  <a:txBody>
                    <a:bodyPr/>
                    <a:lstStyle/>
                    <a:p>
                      <a:r>
                        <a:rPr lang="fr-FR" sz="1600" b="1">
                          <a:solidFill>
                            <a:srgbClr val="FF0000"/>
                          </a:solidFill>
                        </a:rPr>
                        <a:t>Sciences Economiques et Sociales (SES)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>
                          <a:solidFill>
                            <a:srgbClr val="FF0000"/>
                          </a:solidFill>
                        </a:rPr>
                        <a:t>1 h 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fr-FR" sz="1600" b="1"/>
                        <a:t>Education Physique et Sportive (EPS)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2 h 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5643">
                <a:tc>
                  <a:txBody>
                    <a:bodyPr/>
                    <a:lstStyle/>
                    <a:p>
                      <a:r>
                        <a:rPr lang="fr-FR" sz="1600" b="1"/>
                        <a:t>Enseignement moral et civique (EMC)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0 h 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fr-FR" sz="1600" b="1">
                          <a:solidFill>
                            <a:srgbClr val="FF0000"/>
                          </a:solidFill>
                        </a:rPr>
                        <a:t>Sciences Numériques et Technologie (SNT)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>
                          <a:solidFill>
                            <a:srgbClr val="FF0000"/>
                          </a:solidFill>
                        </a:rPr>
                        <a:t>1 h 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5920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/>
                        <a:t>Accompagnement personnalisé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/>
                        <a:t>Accompagnement au choix de l’orientation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388708"/>
              </p:ext>
            </p:extLst>
          </p:nvPr>
        </p:nvGraphicFramePr>
        <p:xfrm>
          <a:off x="5083325" y="1916832"/>
          <a:ext cx="3809156" cy="1946128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809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fr-FR" sz="1000"/>
                    </a:p>
                    <a:p>
                      <a:pPr algn="ctr"/>
                      <a:r>
                        <a:rPr lang="fr-FR"/>
                        <a:t>Les options facultatives</a:t>
                      </a:r>
                      <a:endParaRPr lang="fr-FR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424">
                <a:tc>
                  <a:txBody>
                    <a:bodyPr/>
                    <a:lstStyle/>
                    <a:p>
                      <a:r>
                        <a:rPr lang="fr-FR" sz="1600" b="1"/>
                        <a:t>1 option d’enseignement général (3 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424">
                <a:tc>
                  <a:txBody>
                    <a:bodyPr/>
                    <a:lstStyle/>
                    <a:p>
                      <a:pPr algn="ctr"/>
                      <a:r>
                        <a:rPr lang="fr-FR" sz="1600" b="1">
                          <a:solidFill>
                            <a:srgbClr val="FF0000"/>
                          </a:solidFill>
                        </a:rPr>
                        <a:t>et/ou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424">
                <a:tc>
                  <a:txBody>
                    <a:bodyPr/>
                    <a:lstStyle/>
                    <a:p>
                      <a:r>
                        <a:rPr lang="fr-FR" sz="1600" b="1"/>
                        <a:t>1 option d’enseignement technologique </a:t>
                      </a:r>
                    </a:p>
                    <a:p>
                      <a:r>
                        <a:rPr lang="fr-FR" sz="1600" b="1"/>
                        <a:t>                                                    (1</a:t>
                      </a:r>
                      <a:r>
                        <a:rPr lang="fr-FR" sz="1600" b="1" baseline="0"/>
                        <a:t> h30</a:t>
                      </a:r>
                      <a:r>
                        <a:rPr lang="fr-FR" sz="1600" b="1"/>
                        <a:t>)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094239"/>
              </p:ext>
            </p:extLst>
          </p:nvPr>
        </p:nvGraphicFramePr>
        <p:xfrm>
          <a:off x="4969375" y="4365104"/>
          <a:ext cx="4031233" cy="185424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4031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5677">
                <a:tc>
                  <a:txBody>
                    <a:bodyPr/>
                    <a:lstStyle/>
                    <a:p>
                      <a:endParaRPr lang="fr-FR" sz="1000"/>
                    </a:p>
                    <a:p>
                      <a:pPr algn="ctr"/>
                      <a:r>
                        <a:rPr lang="fr-FR"/>
                        <a:t>Les options possibles en supplément</a:t>
                      </a:r>
                      <a:endParaRPr lang="fr-FR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646">
                <a:tc>
                  <a:txBody>
                    <a:bodyPr/>
                    <a:lstStyle/>
                    <a:p>
                      <a:r>
                        <a:rPr lang="fr-FR" sz="1600" b="1"/>
                        <a:t>Parcours EURO (2h)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fr-FR" sz="1600" b="1"/>
                        <a:t>Certification : Double Bac  Cambridge TOEIC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646">
                <a:tc>
                  <a:txBody>
                    <a:bodyPr/>
                    <a:lstStyle/>
                    <a:p>
                      <a:r>
                        <a:rPr lang="fr-FR" sz="1600" b="1"/>
                        <a:t>Classe Défense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860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23728" y="132645"/>
            <a:ext cx="6201255" cy="990600"/>
          </a:xfrm>
        </p:spPr>
        <p:txBody>
          <a:bodyPr>
            <a:normAutofit fontScale="90000"/>
          </a:bodyPr>
          <a:lstStyle/>
          <a:p>
            <a:r>
              <a:rPr lang="fr-FR" b="1"/>
              <a:t>Après la seconde générale et technologique</a:t>
            </a:r>
          </a:p>
        </p:txBody>
      </p:sp>
      <p:sp>
        <p:nvSpPr>
          <p:cNvPr id="3" name="Rectangle 2"/>
          <p:cNvSpPr/>
          <p:nvPr/>
        </p:nvSpPr>
        <p:spPr>
          <a:xfrm>
            <a:off x="371549" y="3002171"/>
            <a:ext cx="45716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/>
              <a:t>• Histoire-géographie-géopolitique-sciences politiques</a:t>
            </a:r>
            <a:br>
              <a:rPr lang="fr-FR" sz="1600" b="1"/>
            </a:br>
            <a:r>
              <a:rPr lang="fr-FR" sz="1600" b="1"/>
              <a:t>• Humanités-littérature-philosophie</a:t>
            </a:r>
            <a:br>
              <a:rPr lang="fr-FR" sz="1600" b="1"/>
            </a:br>
            <a:r>
              <a:rPr lang="fr-FR" sz="1600" b="1"/>
              <a:t>• Langues-littératures et cultures étrangères</a:t>
            </a:r>
            <a:br>
              <a:rPr lang="fr-FR" sz="1600"/>
            </a:br>
            <a:r>
              <a:rPr lang="fr-FR" sz="1600" b="1"/>
              <a:t>• Mathématiques</a:t>
            </a:r>
            <a:br>
              <a:rPr lang="fr-FR" sz="1600"/>
            </a:br>
            <a:r>
              <a:rPr lang="fr-FR" sz="1600" b="1"/>
              <a:t>• Physique-chimie</a:t>
            </a:r>
            <a:br>
              <a:rPr lang="fr-FR" sz="1600" b="1"/>
            </a:br>
            <a:r>
              <a:rPr lang="fr-FR" sz="1600" b="1"/>
              <a:t>• Sciences de la vie et de la Terre</a:t>
            </a:r>
            <a:br>
              <a:rPr lang="fr-FR" sz="1600"/>
            </a:br>
            <a:r>
              <a:rPr lang="fr-FR" sz="1600" b="1"/>
              <a:t>• Sciences économiques et sociales</a:t>
            </a:r>
          </a:p>
          <a:p>
            <a:r>
              <a:rPr lang="fr-FR" sz="1600" b="1"/>
              <a:t>• </a:t>
            </a:r>
            <a:r>
              <a:rPr lang="fr-FR" sz="1600"/>
              <a:t>Arts (arts plastiques)</a:t>
            </a:r>
          </a:p>
          <a:p>
            <a:r>
              <a:rPr lang="fr-FR" sz="1600"/>
              <a:t>• Numérique-sciences informatiques</a:t>
            </a:r>
          </a:p>
          <a:p>
            <a:r>
              <a:rPr lang="fr-FR" sz="1600" b="1"/>
              <a:t>•</a:t>
            </a:r>
            <a:r>
              <a:rPr lang="fr-FR" sz="1600"/>
              <a:t> Sciences de l’ingénieur</a:t>
            </a:r>
          </a:p>
          <a:p>
            <a:r>
              <a:rPr lang="fr-FR" sz="1600" b="1"/>
              <a:t>•</a:t>
            </a:r>
            <a:r>
              <a:rPr lang="fr-FR" sz="1600"/>
              <a:t> Education physique, pratiques et cultures sportives</a:t>
            </a:r>
            <a:br>
              <a:rPr lang="fr-FR" sz="1600"/>
            </a:br>
            <a:r>
              <a:rPr lang="fr-FR" sz="1600" b="1"/>
              <a:t>•</a:t>
            </a:r>
            <a:r>
              <a:rPr lang="fr-FR" sz="1600"/>
              <a:t> Biologie-écologie</a:t>
            </a:r>
          </a:p>
          <a:p>
            <a:r>
              <a:rPr lang="fr-FR" sz="1600" b="1">
                <a:solidFill>
                  <a:srgbClr val="FF0000"/>
                </a:solidFill>
              </a:rPr>
              <a:t>•</a:t>
            </a:r>
            <a:r>
              <a:rPr lang="fr-FR" sz="1600">
                <a:solidFill>
                  <a:srgbClr val="FF0000"/>
                </a:solidFill>
              </a:rPr>
              <a:t> </a:t>
            </a:r>
            <a:r>
              <a:rPr lang="fr-FR" sz="1600" u="sng">
                <a:solidFill>
                  <a:srgbClr val="FF0000"/>
                </a:solidFill>
              </a:rPr>
              <a:t>Littérature et langues et cultures de l’Antiquité</a:t>
            </a:r>
          </a:p>
          <a:p>
            <a:endParaRPr lang="fr-FR" sz="1600" b="1"/>
          </a:p>
        </p:txBody>
      </p:sp>
      <p:sp>
        <p:nvSpPr>
          <p:cNvPr id="6" name="ZoneTexte 5"/>
          <p:cNvSpPr txBox="1"/>
          <p:nvPr/>
        </p:nvSpPr>
        <p:spPr>
          <a:xfrm>
            <a:off x="582033" y="1664255"/>
            <a:ext cx="8532440" cy="9233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>
                <a:solidFill>
                  <a:schemeClr val="tx1"/>
                </a:solidFill>
              </a:rPr>
              <a:t>  Le lycéen choisit le bac général	         	</a:t>
            </a:r>
          </a:p>
          <a:p>
            <a:r>
              <a:rPr lang="fr-FR" b="1">
                <a:solidFill>
                  <a:schemeClr val="tx1"/>
                </a:solidFill>
              </a:rPr>
              <a:t>   avec 3 spécialités en première	           Le lycéen choisit un bac technologique 	</a:t>
            </a:r>
          </a:p>
          <a:p>
            <a:r>
              <a:rPr lang="fr-FR" b="1">
                <a:solidFill>
                  <a:schemeClr val="tx1"/>
                </a:solidFill>
              </a:rPr>
              <a:t>     (il en garde 2 en terminale)</a:t>
            </a:r>
            <a:r>
              <a:rPr lang="fr-FR" b="1"/>
              <a:t>	</a:t>
            </a:r>
            <a:r>
              <a:rPr lang="fr-FR"/>
              <a:t>		        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53827" y="2679006"/>
            <a:ext cx="8556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accent3">
                    <a:lumMod val="75000"/>
                  </a:schemeClr>
                </a:solidFill>
              </a:rPr>
              <a:t>Parmi les 13 proposées :		          Parmi les 8 proposés :</a:t>
            </a:r>
          </a:p>
          <a:p>
            <a:endParaRPr lang="fr-FR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943179" y="3024008"/>
            <a:ext cx="4104456" cy="3293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600" b="1"/>
              <a:t>Bac</a:t>
            </a:r>
            <a:r>
              <a:rPr lang="fr-FR" sz="1600"/>
              <a:t> </a:t>
            </a:r>
            <a:r>
              <a:rPr lang="fr-FR" sz="1600" b="1"/>
              <a:t>STI2D</a:t>
            </a:r>
            <a:r>
              <a:rPr lang="fr-FR" sz="1600"/>
              <a:t>, industrie et développement durable</a:t>
            </a:r>
          </a:p>
          <a:p>
            <a:r>
              <a:rPr lang="fr-FR" sz="1600" b="1"/>
              <a:t>Bac</a:t>
            </a:r>
            <a:r>
              <a:rPr lang="fr-FR" sz="1600"/>
              <a:t> </a:t>
            </a:r>
            <a:r>
              <a:rPr lang="fr-FR" sz="1600" b="1"/>
              <a:t>ST2S</a:t>
            </a:r>
            <a:r>
              <a:rPr lang="fr-FR" sz="1600"/>
              <a:t>, santé et social</a:t>
            </a:r>
          </a:p>
          <a:p>
            <a:r>
              <a:rPr lang="fr-FR" sz="1600" b="1"/>
              <a:t>Bac</a:t>
            </a:r>
            <a:r>
              <a:rPr lang="fr-FR" sz="1600"/>
              <a:t> </a:t>
            </a:r>
            <a:r>
              <a:rPr lang="fr-FR" sz="1600" b="1"/>
              <a:t>STMG</a:t>
            </a:r>
            <a:r>
              <a:rPr lang="fr-FR" sz="1600"/>
              <a:t>, management et gestion</a:t>
            </a:r>
          </a:p>
          <a:p>
            <a:r>
              <a:rPr lang="fr-FR" sz="1600" b="1"/>
              <a:t>Bac STAV</a:t>
            </a:r>
            <a:r>
              <a:rPr lang="fr-FR" sz="1600"/>
              <a:t>, technologies de l'agronomie et du vivant (dans les lycées agricoles)</a:t>
            </a:r>
          </a:p>
          <a:p>
            <a:endParaRPr lang="fr-FR" sz="1600"/>
          </a:p>
          <a:p>
            <a:r>
              <a:rPr lang="fr-FR" sz="1600" b="1"/>
              <a:t>Bac</a:t>
            </a:r>
            <a:r>
              <a:rPr lang="fr-FR" sz="1600"/>
              <a:t> </a:t>
            </a:r>
            <a:r>
              <a:rPr lang="fr-FR" sz="1600" b="1"/>
              <a:t>STD2A</a:t>
            </a:r>
            <a:r>
              <a:rPr lang="fr-FR" sz="1600"/>
              <a:t>, design et arts appliqués (avec seconde spécifique)</a:t>
            </a:r>
          </a:p>
          <a:p>
            <a:endParaRPr lang="fr-FR" sz="1600"/>
          </a:p>
          <a:p>
            <a:r>
              <a:rPr lang="fr-FR" sz="1600" u="sng">
                <a:solidFill>
                  <a:srgbClr val="FF0000"/>
                </a:solidFill>
              </a:rPr>
              <a:t>Bac </a:t>
            </a:r>
            <a:r>
              <a:rPr lang="fr-FR" sz="1600" b="1" u="sng">
                <a:solidFill>
                  <a:srgbClr val="FF0000"/>
                </a:solidFill>
              </a:rPr>
              <a:t>STHR</a:t>
            </a:r>
            <a:r>
              <a:rPr lang="fr-FR" sz="1600" b="1">
                <a:solidFill>
                  <a:srgbClr val="FF0000"/>
                </a:solidFill>
              </a:rPr>
              <a:t>, </a:t>
            </a:r>
            <a:r>
              <a:rPr lang="fr-FR" sz="1600">
                <a:solidFill>
                  <a:srgbClr val="FF0000"/>
                </a:solidFill>
              </a:rPr>
              <a:t>technologies de l’hôtellerie et de la restauration (avec seconde spécifique)</a:t>
            </a:r>
          </a:p>
          <a:p>
            <a:r>
              <a:rPr lang="fr-FR" sz="1600" u="sng">
                <a:solidFill>
                  <a:srgbClr val="FF0000"/>
                </a:solidFill>
              </a:rPr>
              <a:t>Bac </a:t>
            </a:r>
            <a:r>
              <a:rPr lang="fr-FR" sz="1600" b="1" u="sng">
                <a:solidFill>
                  <a:srgbClr val="FF0000"/>
                </a:solidFill>
              </a:rPr>
              <a:t>TMD</a:t>
            </a:r>
            <a:r>
              <a:rPr lang="fr-FR" sz="1600">
                <a:solidFill>
                  <a:srgbClr val="FF0000"/>
                </a:solidFill>
              </a:rPr>
              <a:t>, Techniques de la musique et de la danse (avec seconde spécifique</a:t>
            </a:r>
            <a:r>
              <a:rPr lang="fr-FR" sz="16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8880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06834" y="-82034"/>
            <a:ext cx="7359352" cy="990600"/>
          </a:xfrm>
        </p:spPr>
        <p:txBody>
          <a:bodyPr>
            <a:normAutofit/>
          </a:bodyPr>
          <a:lstStyle/>
          <a:p>
            <a:r>
              <a:rPr lang="fr-FR" sz="4000" b="1"/>
              <a:t>Lycée Privé d’AVESNIERES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1520" y="1549468"/>
            <a:ext cx="8640960" cy="5407924"/>
          </a:xfrm>
        </p:spPr>
        <p:txBody>
          <a:bodyPr vert="horz" lIns="91440" tIns="45720" rIns="91440" bIns="45720" anchor="t">
            <a:normAutofit lnSpcReduction="10000"/>
          </a:bodyPr>
          <a:lstStyle/>
          <a:p>
            <a:pPr marL="0" indent="0">
              <a:buClr>
                <a:srgbClr val="FF9900"/>
              </a:buClr>
              <a:buNone/>
            </a:pPr>
            <a:r>
              <a:rPr lang="fr-FR" sz="2000" b="1"/>
              <a:t>Options de seconde Générale et Technologique</a:t>
            </a:r>
          </a:p>
          <a:p>
            <a:pPr marL="0" indent="0">
              <a:buNone/>
            </a:pPr>
            <a:r>
              <a:rPr lang="fr-FR" sz="1050"/>
              <a:t> </a:t>
            </a:r>
            <a:r>
              <a:rPr lang="fr-FR" sz="1050" b="1"/>
              <a:t> </a:t>
            </a:r>
            <a:r>
              <a:rPr lang="fr-FR" sz="1600" b="1" i="1" u="sng"/>
              <a:t>Enseignement général </a:t>
            </a:r>
            <a:r>
              <a:rPr lang="fr-FR" sz="1600" b="1"/>
              <a:t>:</a:t>
            </a:r>
          </a:p>
          <a:p>
            <a:r>
              <a:rPr lang="fr-FR" sz="1600"/>
              <a:t>  Langue des Signes Française (LSF)</a:t>
            </a:r>
          </a:p>
          <a:p>
            <a:r>
              <a:rPr lang="fr-FR" sz="1600"/>
              <a:t>  LV C  : Chinois</a:t>
            </a:r>
          </a:p>
          <a:p>
            <a:r>
              <a:rPr lang="fr-FR" sz="1600"/>
              <a:t>  Latin, Grec</a:t>
            </a:r>
          </a:p>
          <a:p>
            <a:r>
              <a:rPr lang="fr-FR" sz="1600"/>
              <a:t>  Arts Plastiques</a:t>
            </a:r>
          </a:p>
          <a:p>
            <a:r>
              <a:rPr lang="fr-FR" sz="1600"/>
              <a:t> Musique</a:t>
            </a:r>
          </a:p>
          <a:p>
            <a:pPr marL="0" indent="0">
              <a:buNone/>
            </a:pPr>
            <a:r>
              <a:rPr lang="fr-FR" sz="1600" i="1"/>
              <a:t>        Classe Défense - Parcours Perso EURO Anglais - </a:t>
            </a:r>
            <a:endParaRPr lang="fr-FR" sz="1600" b="1"/>
          </a:p>
          <a:p>
            <a:pPr marL="0" indent="0">
              <a:buNone/>
            </a:pPr>
            <a:r>
              <a:rPr lang="fr-FR" sz="1600"/>
              <a:t> </a:t>
            </a:r>
            <a:r>
              <a:rPr lang="fr-FR" sz="1600" b="1"/>
              <a:t> </a:t>
            </a:r>
            <a:r>
              <a:rPr lang="fr-FR" sz="1600" b="1" i="1" u="sng"/>
              <a:t>Enseignement technologique </a:t>
            </a:r>
            <a:r>
              <a:rPr lang="fr-FR" sz="1600" b="1"/>
              <a:t>:</a:t>
            </a:r>
          </a:p>
          <a:p>
            <a:r>
              <a:rPr lang="fr-FR" sz="1600"/>
              <a:t>  Création et Culture Design (6h) </a:t>
            </a:r>
            <a:r>
              <a:rPr lang="fr-FR" sz="1600" b="1" i="1" u="sng">
                <a:solidFill>
                  <a:srgbClr val="FF0000"/>
                </a:solidFill>
              </a:rPr>
              <a:t>obligatoire pour une première STD2A</a:t>
            </a:r>
          </a:p>
          <a:p>
            <a:pPr marL="0" indent="0">
              <a:buNone/>
            </a:pPr>
            <a:endParaRPr lang="fr-FR" sz="1600"/>
          </a:p>
          <a:p>
            <a:endParaRPr lang="fr-FR" sz="1600"/>
          </a:p>
          <a:p>
            <a:pPr marL="0" indent="0">
              <a:buNone/>
            </a:pPr>
            <a:r>
              <a:rPr lang="fr-FR" sz="1800" b="1"/>
              <a:t>LYCÉE GÉNÉRAL   </a:t>
            </a:r>
          </a:p>
          <a:p>
            <a:pPr marL="0" indent="0">
              <a:buNone/>
            </a:pPr>
            <a:r>
              <a:rPr lang="fr-FR" sz="1600" b="1"/>
              <a:t>                Première Générale </a:t>
            </a:r>
          </a:p>
          <a:p>
            <a:pPr marL="0" indent="0">
              <a:buNone/>
            </a:pPr>
            <a:r>
              <a:rPr lang="fr-FR" sz="1800" b="1"/>
              <a:t> LYCÉE TECHNOLOGIQUE</a:t>
            </a:r>
            <a:endParaRPr lang="fr-FR" sz="1800"/>
          </a:p>
          <a:p>
            <a:pPr marL="0" indent="0">
              <a:buClr>
                <a:srgbClr val="FF9900"/>
              </a:buClr>
              <a:buNone/>
            </a:pPr>
            <a:r>
              <a:rPr lang="fr-FR" sz="1600" b="1"/>
              <a:t>                 Première Bac STD2A</a:t>
            </a:r>
            <a:r>
              <a:rPr lang="fr-FR" sz="1600"/>
              <a:t> (Sciences et technologies du design et des arts appliqués)</a:t>
            </a:r>
          </a:p>
          <a:p>
            <a:pPr marL="0" indent="0">
              <a:buClr>
                <a:srgbClr val="FF9900"/>
              </a:buClr>
              <a:buNone/>
            </a:pPr>
            <a:r>
              <a:rPr lang="fr-FR" sz="1600" b="1"/>
              <a:t>                 </a:t>
            </a:r>
            <a:endParaRPr lang="fr-FR" sz="3200"/>
          </a:p>
          <a:p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671984" y="80283"/>
            <a:ext cx="3240360" cy="1102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328112" y="798268"/>
            <a:ext cx="808939" cy="369332"/>
          </a:xfrm>
          <a:prstGeom prst="rect">
            <a:avLst/>
          </a:prstGeom>
          <a:solidFill>
            <a:srgbClr val="FF9900"/>
          </a:solidFill>
        </p:spPr>
        <p:txBody>
          <a:bodyPr wrap="none">
            <a:spAutoFit/>
          </a:bodyPr>
          <a:lstStyle/>
          <a:p>
            <a:r>
              <a:rPr lang="fr-FR">
                <a:cs typeface="Arial" panose="020B0604020202020204" pitchFamily="34" charset="0"/>
              </a:rPr>
              <a:t> LAVAL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DBDA61-3D7A-40F1-912C-ED364E88825B}"/>
              </a:ext>
            </a:extLst>
          </p:cNvPr>
          <p:cNvSpPr/>
          <p:nvPr/>
        </p:nvSpPr>
        <p:spPr>
          <a:xfrm>
            <a:off x="5033351" y="450021"/>
            <a:ext cx="3821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Internat  G/F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4674E92-3DC7-4CA8-80EB-6064FB70C7E6}"/>
              </a:ext>
            </a:extLst>
          </p:cNvPr>
          <p:cNvSpPr txBox="1"/>
          <p:nvPr/>
        </p:nvSpPr>
        <p:spPr>
          <a:xfrm>
            <a:off x="6178481" y="1724351"/>
            <a:ext cx="4575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/>
              <a:t>https://avesnieres.fr</a:t>
            </a:r>
          </a:p>
        </p:txBody>
      </p:sp>
      <p:pic>
        <p:nvPicPr>
          <p:cNvPr id="18" name="Image 17" descr="Une image contenant extérieur, ciel, bâtiment, arbre&#10;&#10;Description générée automatiquement">
            <a:extLst>
              <a:ext uri="{FF2B5EF4-FFF2-40B4-BE49-F238E27FC236}">
                <a16:creationId xmlns:a16="http://schemas.microsoft.com/office/drawing/2014/main" id="{C1F0E58E-26A7-4DA3-8B4D-481978FF22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767" y="4280531"/>
            <a:ext cx="2188654" cy="1641491"/>
          </a:xfrm>
          <a:prstGeom prst="rect">
            <a:avLst/>
          </a:prstGeom>
          <a:scene3d>
            <a:camera prst="orthographicFront"/>
            <a:lightRig rig="threePt" dir="t"/>
          </a:scene3d>
          <a:sp3d contourW="57150">
            <a:contourClr>
              <a:srgbClr val="FF0000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6B22E85-45C9-39AD-B742-62EB943B4A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767" y="1988473"/>
            <a:ext cx="1559078" cy="1684784"/>
          </a:xfrm>
          <a:prstGeom prst="rect">
            <a:avLst/>
          </a:prstGeom>
        </p:spPr>
      </p:pic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6FF3B51D-A5A9-6B1E-A241-7BB3A5A787DA}"/>
              </a:ext>
            </a:extLst>
          </p:cNvPr>
          <p:cNvSpPr/>
          <p:nvPr/>
        </p:nvSpPr>
        <p:spPr>
          <a:xfrm>
            <a:off x="788128" y="5779761"/>
            <a:ext cx="189561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6B88C3F0-9BB4-4A64-93DD-B62308ADB1B5}"/>
              </a:ext>
            </a:extLst>
          </p:cNvPr>
          <p:cNvSpPr/>
          <p:nvPr/>
        </p:nvSpPr>
        <p:spPr>
          <a:xfrm>
            <a:off x="788128" y="6368576"/>
            <a:ext cx="189561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Signe Plus 4">
            <a:extLst>
              <a:ext uri="{FF2B5EF4-FFF2-40B4-BE49-F238E27FC236}">
                <a16:creationId xmlns:a16="http://schemas.microsoft.com/office/drawing/2014/main" id="{34F06A39-FE45-97D0-1B70-809489D563AB}"/>
              </a:ext>
            </a:extLst>
          </p:cNvPr>
          <p:cNvSpPr/>
          <p:nvPr/>
        </p:nvSpPr>
        <p:spPr>
          <a:xfrm>
            <a:off x="505880" y="3774221"/>
            <a:ext cx="248576" cy="254330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10CD066-5091-155F-E561-DAC2EAE96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349" y="3761315"/>
            <a:ext cx="2188654" cy="451143"/>
          </a:xfrm>
          <a:prstGeom prst="rect">
            <a:avLst/>
          </a:prstGeom>
        </p:spPr>
      </p:pic>
      <p:pic>
        <p:nvPicPr>
          <p:cNvPr id="14" name="Image 13" descr="Une image contenant intérieur, auditorium, chaise, rouge&#10;&#10;Description générée automatiquement">
            <a:extLst>
              <a:ext uri="{FF2B5EF4-FFF2-40B4-BE49-F238E27FC236}">
                <a16:creationId xmlns:a16="http://schemas.microsoft.com/office/drawing/2014/main" id="{FFD22F69-4B60-FE4C-0800-94537959D5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786" y="2122510"/>
            <a:ext cx="1750014" cy="1312511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0">
            <a:contourClr>
              <a:srgbClr val="00B0F0"/>
            </a:contourClr>
          </a:sp3d>
        </p:spPr>
      </p:pic>
      <p:pic>
        <p:nvPicPr>
          <p:cNvPr id="10" name="Image 3">
            <a:extLst>
              <a:ext uri="{FF2B5EF4-FFF2-40B4-BE49-F238E27FC236}">
                <a16:creationId xmlns:a16="http://schemas.microsoft.com/office/drawing/2014/main" id="{B73F31C6-0FE0-61C8-5651-CD657341E4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8231" y="4853360"/>
            <a:ext cx="2027537" cy="1351692"/>
          </a:xfrm>
          <a:prstGeom prst="rect">
            <a:avLst/>
          </a:prstGeom>
          <a:noFill/>
          <a:ln cap="rnd">
            <a:solidFill>
              <a:schemeClr val="accent1"/>
            </a:solidFill>
          </a:ln>
          <a:scene3d>
            <a:camera prst="orthographicFront"/>
            <a:lightRig rig="threePt" dir="t"/>
          </a:scene3d>
          <a:sp3d contourW="82550">
            <a:contourClr>
              <a:schemeClr val="accent3"/>
            </a:contourClr>
          </a:sp3d>
        </p:spPr>
      </p:pic>
    </p:spTree>
    <p:extLst>
      <p:ext uri="{BB962C8B-B14F-4D97-AF65-F5344CB8AC3E}">
        <p14:creationId xmlns:p14="http://schemas.microsoft.com/office/powerpoint/2010/main" val="57399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>
            <a:extLst>
              <a:ext uri="{FF2B5EF4-FFF2-40B4-BE49-F238E27FC236}">
                <a16:creationId xmlns:a16="http://schemas.microsoft.com/office/drawing/2014/main" id="{ED550303-EC26-5CAA-1FEA-5F97F56FEF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01"/>
          <a:stretch/>
        </p:blipFill>
        <p:spPr>
          <a:xfrm>
            <a:off x="4682540" y="4853354"/>
            <a:ext cx="4057243" cy="198016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16427" y="-68550"/>
            <a:ext cx="7359352" cy="990600"/>
          </a:xfrm>
        </p:spPr>
        <p:txBody>
          <a:bodyPr>
            <a:normAutofit/>
          </a:bodyPr>
          <a:lstStyle/>
          <a:p>
            <a:r>
              <a:rPr lang="fr-FR" sz="4000" b="1"/>
              <a:t>Lycée HAUTE-FOLLIS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1212" y="1628801"/>
            <a:ext cx="8153400" cy="5229200"/>
          </a:xfrm>
        </p:spPr>
        <p:txBody>
          <a:bodyPr>
            <a:noAutofit/>
          </a:bodyPr>
          <a:lstStyle/>
          <a:p>
            <a:pPr marL="0" indent="0">
              <a:buClr>
                <a:srgbClr val="FF9900"/>
              </a:buClr>
              <a:buNone/>
            </a:pPr>
            <a:r>
              <a:rPr lang="fr-FR" sz="1800" b="1"/>
              <a:t>Options de seconde Générale et Technologique</a:t>
            </a:r>
          </a:p>
          <a:p>
            <a:pPr marL="0" indent="0">
              <a:buNone/>
            </a:pPr>
            <a:r>
              <a:rPr lang="fr-FR" sz="1400" b="1" i="1" u="sng"/>
              <a:t>Enseignement technologique </a:t>
            </a:r>
            <a:r>
              <a:rPr lang="fr-FR" sz="1400" b="1"/>
              <a:t>:</a:t>
            </a:r>
          </a:p>
          <a:p>
            <a:r>
              <a:rPr lang="fr-FR" sz="1400"/>
              <a:t>Santé Social</a:t>
            </a:r>
          </a:p>
          <a:p>
            <a:r>
              <a:rPr lang="fr-FR" sz="1400"/>
              <a:t>Management et Gestion</a:t>
            </a:r>
          </a:p>
          <a:p>
            <a:endParaRPr lang="fr-FR" sz="1000"/>
          </a:p>
          <a:p>
            <a:endParaRPr lang="fr-FR" sz="10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6B727"/>
              </a:buClr>
              <a:buSzPct val="60000"/>
              <a:buFont typeface="Wingdings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LYCÉE TECHNOLOGIQUE</a:t>
            </a:r>
          </a:p>
          <a:p>
            <a:pPr marL="0" indent="0">
              <a:buNone/>
            </a:pPr>
            <a:r>
              <a:rPr lang="fr-FR" sz="1400" b="1"/>
              <a:t>     Première Bac STMG </a:t>
            </a:r>
            <a:r>
              <a:rPr lang="fr-FR" sz="1400"/>
              <a:t>(Sciences et Technologies du Management et de la Gestion)</a:t>
            </a:r>
            <a:endParaRPr lang="fr-FR" sz="1400" b="1"/>
          </a:p>
          <a:p>
            <a:pPr marL="0" indent="0">
              <a:buNone/>
            </a:pPr>
            <a:r>
              <a:rPr lang="fr-FR" sz="1400" b="1"/>
              <a:t>     Première Bac ST2S </a:t>
            </a:r>
            <a:r>
              <a:rPr lang="fr-FR" sz="1400"/>
              <a:t>(Sciences et Technologies de la Santé et du Social)</a:t>
            </a:r>
            <a:endParaRPr lang="fr-FR" sz="1400" b="1"/>
          </a:p>
          <a:p>
            <a:endParaRPr lang="fr-FR" sz="600"/>
          </a:p>
          <a:p>
            <a:pPr marL="0" indent="0">
              <a:buNone/>
            </a:pPr>
            <a:r>
              <a:rPr lang="fr-FR" sz="1400" i="1"/>
              <a:t>                   </a:t>
            </a:r>
            <a:r>
              <a:rPr lang="fr-FR" sz="1600" b="1" i="1">
                <a:solidFill>
                  <a:srgbClr val="003450"/>
                </a:solidFill>
              </a:rPr>
              <a:t>Section européenne </a:t>
            </a:r>
            <a:r>
              <a:rPr lang="fr-FR" sz="1600" b="1" i="1">
                <a:solidFill>
                  <a:srgbClr val="003450"/>
                </a:solidFill>
                <a:sym typeface="Wingdings" panose="05000000000000000000" pitchFamily="2" charset="2"/>
              </a:rPr>
              <a:t> Bac </a:t>
            </a:r>
            <a:r>
              <a:rPr lang="fr-FR" sz="1600" b="1" i="1">
                <a:solidFill>
                  <a:srgbClr val="003450"/>
                </a:solidFill>
              </a:rPr>
              <a:t>STMG</a:t>
            </a:r>
          </a:p>
          <a:p>
            <a:pPr marL="0" indent="0">
              <a:buNone/>
            </a:pPr>
            <a:r>
              <a:rPr lang="fr-FR" sz="1600" b="1" i="1">
                <a:solidFill>
                  <a:srgbClr val="003450"/>
                </a:solidFill>
              </a:rPr>
              <a:t>	Langue des Signes Française (LSF) </a:t>
            </a:r>
            <a:r>
              <a:rPr lang="fr-FR" sz="1600" b="1" i="1">
                <a:solidFill>
                  <a:srgbClr val="003450"/>
                </a:solidFill>
                <a:sym typeface="Wingdings" panose="05000000000000000000" pitchFamily="2" charset="2"/>
              </a:rPr>
              <a:t> Bac </a:t>
            </a:r>
            <a:r>
              <a:rPr lang="fr-FR" sz="1600" b="1" i="1">
                <a:solidFill>
                  <a:srgbClr val="003450"/>
                </a:solidFill>
              </a:rPr>
              <a:t>ST2S</a:t>
            </a:r>
          </a:p>
          <a:p>
            <a:pPr marL="0" indent="0">
              <a:buNone/>
            </a:pPr>
            <a:r>
              <a:rPr lang="fr-FR" sz="1000"/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95736" y="774657"/>
            <a:ext cx="808939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 LAVAL</a:t>
            </a: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9CB9DD13-FB34-B930-2E70-9C24B2628C40}"/>
              </a:ext>
            </a:extLst>
          </p:cNvPr>
          <p:cNvSpPr/>
          <p:nvPr/>
        </p:nvSpPr>
        <p:spPr>
          <a:xfrm>
            <a:off x="585482" y="3842080"/>
            <a:ext cx="189561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676D73AF-23DB-076D-C303-BD20B37B6104}"/>
              </a:ext>
            </a:extLst>
          </p:cNvPr>
          <p:cNvSpPr/>
          <p:nvPr/>
        </p:nvSpPr>
        <p:spPr>
          <a:xfrm>
            <a:off x="591344" y="4160028"/>
            <a:ext cx="189561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7" name="Signe Plus 6">
            <a:extLst>
              <a:ext uri="{FF2B5EF4-FFF2-40B4-BE49-F238E27FC236}">
                <a16:creationId xmlns:a16="http://schemas.microsoft.com/office/drawing/2014/main" id="{87F001E4-6825-97FC-9676-B60203398C3F}"/>
              </a:ext>
            </a:extLst>
          </p:cNvPr>
          <p:cNvSpPr/>
          <p:nvPr/>
        </p:nvSpPr>
        <p:spPr>
          <a:xfrm flipV="1">
            <a:off x="1140529" y="4489338"/>
            <a:ext cx="286072" cy="337417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" name="Signe Plus 3">
            <a:extLst>
              <a:ext uri="{FF2B5EF4-FFF2-40B4-BE49-F238E27FC236}">
                <a16:creationId xmlns:a16="http://schemas.microsoft.com/office/drawing/2014/main" id="{88F1FA8C-1831-5A21-3FFA-A89F8F078E51}"/>
              </a:ext>
            </a:extLst>
          </p:cNvPr>
          <p:cNvSpPr/>
          <p:nvPr/>
        </p:nvSpPr>
        <p:spPr>
          <a:xfrm flipV="1">
            <a:off x="1137654" y="4875937"/>
            <a:ext cx="286072" cy="337417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EFC8D0E-1A59-385F-0762-064832FDB1BC}"/>
              </a:ext>
            </a:extLst>
          </p:cNvPr>
          <p:cNvSpPr/>
          <p:nvPr/>
        </p:nvSpPr>
        <p:spPr>
          <a:xfrm>
            <a:off x="5588792" y="509205"/>
            <a:ext cx="315099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EC306"/>
                </a:solidFill>
                <a:effectLst>
                  <a:outerShdw blurRad="12700" dist="38100" dir="2700000" algn="tl" rotWithShape="0">
                    <a:srgbClr val="FEC30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Internat  G/F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ECA02913-60B3-CF36-2344-8F84D8606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744" y="1182734"/>
            <a:ext cx="3152256" cy="689129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F0577983-BEEB-303E-3615-860F70704A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320" b="9947"/>
          <a:stretch/>
        </p:blipFill>
        <p:spPr>
          <a:xfrm>
            <a:off x="381000" y="5170540"/>
            <a:ext cx="3858696" cy="1610070"/>
          </a:xfrm>
          <a:prstGeom prst="rect">
            <a:avLst/>
          </a:prstGeom>
        </p:spPr>
      </p:pic>
      <p:pic>
        <p:nvPicPr>
          <p:cNvPr id="5" name="Image 4" descr="Une image contenant bâtiment, ciel, plein air, personnes&#10;&#10;Description générée automatiquement">
            <a:extLst>
              <a:ext uri="{FF2B5EF4-FFF2-40B4-BE49-F238E27FC236}">
                <a16:creationId xmlns:a16="http://schemas.microsoft.com/office/drawing/2014/main" id="{81E3482E-153B-0B4C-C41B-362755D36D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7402" y="1876097"/>
            <a:ext cx="4216619" cy="184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9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40">
            <a:extLst>
              <a:ext uri="{FF2B5EF4-FFF2-40B4-BE49-F238E27FC236}">
                <a16:creationId xmlns:a16="http://schemas.microsoft.com/office/drawing/2014/main" id="{EE628244-E573-8EB5-D9E5-2F656AC1E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668" y="4164251"/>
            <a:ext cx="2027903" cy="2027903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4FAE6BD9-026E-2C50-0CBE-3155B67A2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453" y="3096757"/>
            <a:ext cx="1948287" cy="197345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23600" y="5370"/>
            <a:ext cx="7359352" cy="990600"/>
          </a:xfrm>
        </p:spPr>
        <p:txBody>
          <a:bodyPr>
            <a:normAutofit/>
          </a:bodyPr>
          <a:lstStyle/>
          <a:p>
            <a:r>
              <a:rPr lang="fr-FR" sz="4000" b="1"/>
              <a:t>Lycée HAUTE-FOLLIS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3014" y="1668015"/>
            <a:ext cx="8153400" cy="30898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600" b="1"/>
              <a:t>LYCÉE PROFESSIONNEL</a:t>
            </a:r>
          </a:p>
          <a:p>
            <a:pPr marL="0" indent="0">
              <a:buNone/>
            </a:pPr>
            <a:endParaRPr lang="fr-FR" sz="100"/>
          </a:p>
          <a:p>
            <a:pPr lvl="0"/>
            <a:r>
              <a:rPr lang="fr-FR" sz="1400" b="1"/>
              <a:t>CAP</a:t>
            </a:r>
            <a:r>
              <a:rPr lang="fr-FR" sz="1400"/>
              <a:t> Agent Accompagnant au Grand Age</a:t>
            </a:r>
          </a:p>
          <a:p>
            <a:pPr lvl="0"/>
            <a:r>
              <a:rPr lang="fr-FR" sz="1400" b="1"/>
              <a:t>Bac Pro </a:t>
            </a:r>
            <a:r>
              <a:rPr lang="fr-FR" sz="1400"/>
              <a:t>Accompagnement Soins et Services à la Personne (ASSP)</a:t>
            </a:r>
          </a:p>
          <a:p>
            <a:r>
              <a:rPr lang="fr-FR" sz="1400" b="1"/>
              <a:t>Bac Pro </a:t>
            </a:r>
            <a:r>
              <a:rPr lang="fr-FR" sz="1400"/>
              <a:t>Animation Enfance et Personnes Agées (AEPA)</a:t>
            </a:r>
          </a:p>
          <a:p>
            <a:pPr marL="0" indent="0">
              <a:buNone/>
            </a:pPr>
            <a:endParaRPr lang="fr-FR" sz="700"/>
          </a:p>
          <a:p>
            <a:pPr marL="0" indent="0">
              <a:buNone/>
            </a:pPr>
            <a:r>
              <a:rPr lang="fr-FR" sz="1400" b="1" i="1"/>
              <a:t>     </a:t>
            </a:r>
            <a:r>
              <a:rPr lang="fr-FR" sz="1600" b="1" i="1">
                <a:solidFill>
                  <a:srgbClr val="003450"/>
                </a:solidFill>
              </a:rPr>
              <a:t>Langue des Signes Française (LSF) </a:t>
            </a:r>
            <a:br>
              <a:rPr lang="fr-FR" sz="1600" b="1" i="1">
                <a:solidFill>
                  <a:srgbClr val="003450"/>
                </a:solidFill>
              </a:rPr>
            </a:br>
            <a:r>
              <a:rPr lang="fr-FR" sz="1600" b="1" i="1">
                <a:solidFill>
                  <a:srgbClr val="003450"/>
                </a:solidFill>
              </a:rPr>
              <a:t>         </a:t>
            </a:r>
            <a:r>
              <a:rPr lang="fr-FR" sz="1600" b="1" i="1">
                <a:solidFill>
                  <a:srgbClr val="003450"/>
                </a:solidFill>
                <a:sym typeface="Wingdings" panose="05000000000000000000" pitchFamily="2" charset="2"/>
              </a:rPr>
              <a:t> </a:t>
            </a:r>
            <a:r>
              <a:rPr lang="fr-FR" sz="1600" b="1" i="1">
                <a:solidFill>
                  <a:srgbClr val="003450"/>
                </a:solidFill>
              </a:rPr>
              <a:t>Bac Pro ASSP et AEPA</a:t>
            </a:r>
          </a:p>
          <a:p>
            <a:pPr marL="0" indent="0">
              <a:buNone/>
            </a:pPr>
            <a:endParaRPr lang="fr-FR" sz="1400"/>
          </a:p>
          <a:p>
            <a:r>
              <a:rPr lang="fr-FR" sz="1400" b="1"/>
              <a:t>Bac Pro </a:t>
            </a:r>
            <a:r>
              <a:rPr lang="fr-FR" sz="1400"/>
              <a:t>Métiers de la Sécurité</a:t>
            </a:r>
          </a:p>
          <a:p>
            <a:endParaRPr lang="fr-FR" sz="1400"/>
          </a:p>
          <a:p>
            <a:endParaRPr lang="fr-FR" sz="1400"/>
          </a:p>
          <a:p>
            <a:pPr marL="0" indent="0">
              <a:buNone/>
            </a:pPr>
            <a:r>
              <a:rPr lang="fr-FR" sz="1400" u="sng"/>
              <a:t>Seconde Métiers de la gestion administrative, du transport, de la logistique</a:t>
            </a:r>
            <a:endParaRPr lang="fr-FR" sz="1400"/>
          </a:p>
          <a:p>
            <a:r>
              <a:rPr lang="fr-FR" sz="1400" b="1"/>
              <a:t>Bac Pro </a:t>
            </a:r>
            <a:r>
              <a:rPr lang="fr-FR" sz="1400"/>
              <a:t>Assistance à la Gestion des Organisations </a:t>
            </a:r>
            <a:br>
              <a:rPr lang="fr-FR" sz="1400"/>
            </a:br>
            <a:r>
              <a:rPr lang="fr-FR" sz="1400"/>
              <a:t>et de leurs Activités (AGORA)</a:t>
            </a:r>
          </a:p>
          <a:p>
            <a:pPr algn="l"/>
            <a:r>
              <a:rPr lang="fr-FR" sz="1400" b="1" i="1">
                <a:solidFill>
                  <a:srgbClr val="003450"/>
                </a:solidFill>
              </a:rPr>
              <a:t>      Section Européenne </a:t>
            </a:r>
            <a:r>
              <a:rPr lang="fr-FR" sz="1400" b="1" i="1">
                <a:solidFill>
                  <a:srgbClr val="003450"/>
                </a:solidFill>
                <a:sym typeface="Wingdings" panose="05000000000000000000" pitchFamily="2" charset="2"/>
              </a:rPr>
              <a:t> </a:t>
            </a:r>
            <a:r>
              <a:rPr lang="fr-FR" sz="1400" b="1" i="1">
                <a:solidFill>
                  <a:srgbClr val="003450"/>
                </a:solidFill>
              </a:rPr>
              <a:t>Bac Pro AGORA			</a:t>
            </a:r>
          </a:p>
          <a:p>
            <a:endParaRPr lang="fr-FR" sz="1400"/>
          </a:p>
          <a:p>
            <a:endParaRPr lang="fr-FR" sz="1400"/>
          </a:p>
          <a:p>
            <a:endParaRPr lang="fr-FR" sz="1400"/>
          </a:p>
          <a:p>
            <a:pPr marL="0" indent="0">
              <a:buNone/>
            </a:pPr>
            <a:endParaRPr lang="fr-FR" sz="1400"/>
          </a:p>
          <a:p>
            <a:endParaRPr lang="fr-FR" sz="1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424CE9-CB72-E5BC-BB5D-D0563D9B7825}"/>
              </a:ext>
            </a:extLst>
          </p:cNvPr>
          <p:cNvSpPr/>
          <p:nvPr/>
        </p:nvSpPr>
        <p:spPr>
          <a:xfrm>
            <a:off x="7164288" y="145875"/>
            <a:ext cx="144212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53000 LAVAL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A45780-2DF8-CE5C-860C-022974D66EB4}"/>
              </a:ext>
            </a:extLst>
          </p:cNvPr>
          <p:cNvSpPr/>
          <p:nvPr/>
        </p:nvSpPr>
        <p:spPr>
          <a:xfrm>
            <a:off x="5588792" y="509205"/>
            <a:ext cx="315099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EC306"/>
                </a:solidFill>
                <a:effectLst>
                  <a:outerShdw blurRad="12700" dist="38100" dir="2700000" algn="tl" rotWithShape="0">
                    <a:srgbClr val="FEC30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Internat  G/F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0580074-7E91-A00C-D23A-DD5051F9D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1744" y="1182734"/>
            <a:ext cx="3152256" cy="689129"/>
          </a:xfrm>
          <a:prstGeom prst="rect">
            <a:avLst/>
          </a:prstGeom>
        </p:spPr>
      </p:pic>
      <p:sp>
        <p:nvSpPr>
          <p:cNvPr id="23" name="Signe Plus 22">
            <a:extLst>
              <a:ext uri="{FF2B5EF4-FFF2-40B4-BE49-F238E27FC236}">
                <a16:creationId xmlns:a16="http://schemas.microsoft.com/office/drawing/2014/main" id="{431C3E6C-66BD-9D59-D114-3A4F423961E3}"/>
              </a:ext>
            </a:extLst>
          </p:cNvPr>
          <p:cNvSpPr/>
          <p:nvPr/>
        </p:nvSpPr>
        <p:spPr>
          <a:xfrm flipV="1">
            <a:off x="394550" y="3392400"/>
            <a:ext cx="286072" cy="337417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4" name="Signe Plus 23">
            <a:extLst>
              <a:ext uri="{FF2B5EF4-FFF2-40B4-BE49-F238E27FC236}">
                <a16:creationId xmlns:a16="http://schemas.microsoft.com/office/drawing/2014/main" id="{B1F32707-761F-BE98-E4F6-EC556147D2FA}"/>
              </a:ext>
            </a:extLst>
          </p:cNvPr>
          <p:cNvSpPr/>
          <p:nvPr/>
        </p:nvSpPr>
        <p:spPr>
          <a:xfrm flipV="1">
            <a:off x="448429" y="5852579"/>
            <a:ext cx="286072" cy="337417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DD930AC-9BAB-75A5-7B68-CCE59A028C0E}"/>
              </a:ext>
            </a:extLst>
          </p:cNvPr>
          <p:cNvSpPr txBox="1"/>
          <p:nvPr/>
        </p:nvSpPr>
        <p:spPr>
          <a:xfrm>
            <a:off x="3216571" y="6172940"/>
            <a:ext cx="5603901" cy="581164"/>
          </a:xfrm>
          <a:prstGeom prst="rect">
            <a:avLst/>
          </a:prstGeom>
          <a:solidFill>
            <a:srgbClr val="4FC6D8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fr-FR" sz="1600" b="1" i="1" u="none" strike="noStrike" kern="1200" cap="none" spc="0" normalizeH="0" baseline="0" noProof="0">
                <a:ln>
                  <a:noFill/>
                </a:ln>
                <a:solidFill>
                  <a:srgbClr val="00345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Stage en Espagne, en </a:t>
            </a:r>
            <a:r>
              <a:rPr lang="fr-FR" sz="1600" b="1" i="1">
                <a:solidFill>
                  <a:srgbClr val="003450"/>
                </a:solidFill>
                <a:latin typeface="Tw Cen MT"/>
              </a:rPr>
              <a:t>Irlande, au Portugal</a:t>
            </a:r>
            <a:r>
              <a:rPr kumimoji="0" lang="fr-FR" sz="1600" b="1" i="1" u="none" strike="noStrike" kern="1200" cap="none" spc="0" normalizeH="0" baseline="0" noProof="0">
                <a:ln>
                  <a:noFill/>
                </a:ln>
                <a:solidFill>
                  <a:srgbClr val="00345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lang="fr-FR" sz="1600" b="1" i="1">
                <a:solidFill>
                  <a:srgbClr val="003450"/>
                </a:solidFill>
                <a:latin typeface="Tw Cen MT"/>
              </a:rPr>
              <a:t>et en Allemagne</a:t>
            </a:r>
            <a:endParaRPr kumimoji="0" lang="fr-FR" sz="1600" b="1" i="1" u="none" strike="noStrike" kern="1200" cap="none" spc="0" normalizeH="0" baseline="0" noProof="0">
              <a:ln>
                <a:noFill/>
              </a:ln>
              <a:solidFill>
                <a:srgbClr val="00345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1" u="none" strike="noStrike" kern="1200" cap="none" spc="0" normalizeH="0" baseline="0" noProof="0">
                <a:ln>
                  <a:noFill/>
                </a:ln>
                <a:solidFill>
                  <a:srgbClr val="00345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dans le cadre du programme Erasmus + </a:t>
            </a:r>
            <a:r>
              <a:rPr kumimoji="0" lang="fr-FR" sz="1600" b="1" i="1" u="none" strike="noStrike" kern="1200" cap="none" spc="0" normalizeH="0" baseline="0" noProof="0">
                <a:ln>
                  <a:noFill/>
                </a:ln>
                <a:solidFill>
                  <a:srgbClr val="003450"/>
                </a:solidFill>
                <a:effectLst/>
                <a:uLnTx/>
                <a:uFillTx/>
                <a:latin typeface="Tw Cen MT"/>
                <a:ea typeface="+mn-ea"/>
                <a:cs typeface="+mn-cs"/>
                <a:sym typeface="Wingdings" panose="05000000000000000000" pitchFamily="2" charset="2"/>
              </a:rPr>
              <a:t> </a:t>
            </a:r>
            <a:r>
              <a:rPr kumimoji="0" lang="fr-FR" sz="1600" b="1" i="1" u="none" strike="noStrike" kern="1200" cap="none" spc="0" normalizeH="0" baseline="0" noProof="0">
                <a:ln>
                  <a:noFill/>
                </a:ln>
                <a:solidFill>
                  <a:srgbClr val="00345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Bac Pro AGORA et ASSP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B50AA84B-B40C-60D3-15A9-1ACFF7D083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934"/>
          <a:stretch/>
        </p:blipFill>
        <p:spPr>
          <a:xfrm>
            <a:off x="2568499" y="6172941"/>
            <a:ext cx="648072" cy="581164"/>
          </a:xfrm>
          <a:prstGeom prst="rect">
            <a:avLst/>
          </a:prstGeom>
        </p:spPr>
      </p:pic>
      <p:pic>
        <p:nvPicPr>
          <p:cNvPr id="43" name="Image 42" descr="Une image contenant Visage humain, personne, habits, miroir&#10;&#10;Description générée automatiquement">
            <a:extLst>
              <a:ext uri="{FF2B5EF4-FFF2-40B4-BE49-F238E27FC236}">
                <a16:creationId xmlns:a16="http://schemas.microsoft.com/office/drawing/2014/main" id="{91E04CF2-5E59-CDF1-1D90-9AE637008F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312" y="1868652"/>
            <a:ext cx="2074518" cy="2051467"/>
          </a:xfrm>
          <a:prstGeom prst="rect">
            <a:avLst/>
          </a:prstGeom>
        </p:spPr>
      </p:pic>
      <p:pic>
        <p:nvPicPr>
          <p:cNvPr id="45" name="Image 44" descr="Une image contenant habits, personne, intérieur, mur&#10;&#10;Description générée automatiquement">
            <a:extLst>
              <a:ext uri="{FF2B5EF4-FFF2-40B4-BE49-F238E27FC236}">
                <a16:creationId xmlns:a16="http://schemas.microsoft.com/office/drawing/2014/main" id="{ADE5A48A-4B9E-2F84-14CB-7AAEE9B3F2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579" y="2261232"/>
            <a:ext cx="2048212" cy="208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6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114A638-3300-0373-A086-15AD5B325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750" y="1974979"/>
            <a:ext cx="1808733" cy="1857126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1C69AC7-7F5B-E298-964B-CEFC5258F212}"/>
              </a:ext>
            </a:extLst>
          </p:cNvPr>
          <p:cNvSpPr txBox="1">
            <a:spLocks/>
          </p:cNvSpPr>
          <p:nvPr/>
        </p:nvSpPr>
        <p:spPr>
          <a:xfrm>
            <a:off x="1623600" y="5370"/>
            <a:ext cx="7359352" cy="9906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lang="fr-FR" sz="4400" kern="12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w Cen MT"/>
                <a:ea typeface="+mj-ea"/>
                <a:cs typeface="+mj-cs"/>
              </a:rPr>
              <a:t>Lycée HAUTE-FOLLIS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D74E8C-C74E-26B8-E315-BDE49627559A}"/>
              </a:ext>
            </a:extLst>
          </p:cNvPr>
          <p:cNvSpPr/>
          <p:nvPr/>
        </p:nvSpPr>
        <p:spPr>
          <a:xfrm>
            <a:off x="7164288" y="145875"/>
            <a:ext cx="144212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53000 LAVAL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D43B3C6E-A245-1258-3BFB-A312A9B6D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491270"/>
            <a:ext cx="8153400" cy="5229200"/>
          </a:xfrm>
        </p:spPr>
        <p:txBody>
          <a:bodyPr vert="horz" lIns="91440" tIns="45720" rIns="91440" bIns="45720" anchor="t">
            <a:noAutofit/>
          </a:bodyPr>
          <a:lstStyle/>
          <a:p>
            <a:pPr marL="0" indent="0">
              <a:buNone/>
            </a:pPr>
            <a:r>
              <a:rPr lang="fr-FR" sz="1600" b="1"/>
              <a:t>LYCÉE PROFESSIONNEL</a:t>
            </a:r>
            <a:endParaRPr lang="fr-FR" sz="1600"/>
          </a:p>
          <a:p>
            <a:pPr marL="0" indent="0">
              <a:buNone/>
            </a:pPr>
            <a:endParaRPr lang="fr-FR" sz="1400"/>
          </a:p>
          <a:p>
            <a:pPr marL="0" indent="0">
              <a:buNone/>
            </a:pPr>
            <a:r>
              <a:rPr lang="fr-FR" sz="1400" u="sng"/>
              <a:t>Seconde Métiers de l’Hôtellerie Restauration</a:t>
            </a:r>
          </a:p>
          <a:p>
            <a:pPr lvl="0"/>
            <a:r>
              <a:rPr lang="fr-FR" sz="1400" b="1"/>
              <a:t>Bac Pro </a:t>
            </a:r>
            <a:r>
              <a:rPr lang="fr-FR" sz="1400"/>
              <a:t>Cuisine</a:t>
            </a:r>
          </a:p>
          <a:p>
            <a:pPr lvl="0"/>
            <a:r>
              <a:rPr lang="fr-FR" sz="1400" b="1"/>
              <a:t>Bac Pro </a:t>
            </a:r>
            <a:r>
              <a:rPr lang="fr-FR" sz="1400"/>
              <a:t>Commercialisation et Services en Restauration (CSR)</a:t>
            </a:r>
          </a:p>
          <a:p>
            <a:r>
              <a:rPr lang="fr-FR" sz="1400" b="1"/>
              <a:t>CAP</a:t>
            </a:r>
            <a:r>
              <a:rPr lang="fr-FR" sz="1400"/>
              <a:t> Cuisine</a:t>
            </a:r>
          </a:p>
          <a:p>
            <a:r>
              <a:rPr lang="fr-FR" sz="1400" b="1"/>
              <a:t>CAP</a:t>
            </a:r>
            <a:r>
              <a:rPr lang="fr-FR" sz="1400"/>
              <a:t> Commercialisation et Services en Hôtel Café Restaurant</a:t>
            </a:r>
          </a:p>
          <a:p>
            <a:r>
              <a:rPr lang="fr-FR" sz="1400" b="1"/>
              <a:t>CAP</a:t>
            </a:r>
            <a:r>
              <a:rPr lang="fr-FR" sz="1400"/>
              <a:t> Production et Service en Restaurations</a:t>
            </a:r>
          </a:p>
          <a:p>
            <a:endParaRPr lang="fr-FR" sz="14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fr-FR" sz="1400" b="1" i="1">
                <a:solidFill>
                  <a:srgbClr val="003450"/>
                </a:solidFill>
              </a:rPr>
              <a:t>	Section Européenne </a:t>
            </a:r>
            <a:r>
              <a:rPr lang="fr-FR" sz="1400" b="1" i="1">
                <a:solidFill>
                  <a:srgbClr val="003450"/>
                </a:solidFill>
                <a:sym typeface="Wingdings" panose="05000000000000000000" pitchFamily="2" charset="2"/>
              </a:rPr>
              <a:t> </a:t>
            </a:r>
            <a:r>
              <a:rPr lang="fr-FR" sz="1400" b="1" i="1">
                <a:solidFill>
                  <a:srgbClr val="003450"/>
                </a:solidFill>
              </a:rPr>
              <a:t>Bac Pro Cuisine et CSR</a:t>
            </a:r>
            <a:endParaRPr lang="fr-FR" sz="1400"/>
          </a:p>
          <a:p>
            <a:endParaRPr lang="fr-FR" sz="1400"/>
          </a:p>
          <a:p>
            <a:pPr marL="0" indent="0">
              <a:buNone/>
            </a:pPr>
            <a:r>
              <a:rPr lang="fr-FR" sz="1400" u="sng"/>
              <a:t>Seconde Métiers de la Réalisation d’Ensembles Mécaniques et Industriels </a:t>
            </a:r>
          </a:p>
          <a:p>
            <a:r>
              <a:rPr lang="fr-FR" sz="1400" b="1"/>
              <a:t>Bac Pro </a:t>
            </a:r>
            <a:r>
              <a:rPr lang="fr-FR" sz="1400"/>
              <a:t>Technicien en Réalisation de Produits Mécaniques </a:t>
            </a:r>
            <a:br>
              <a:rPr lang="fr-FR" sz="1400"/>
            </a:br>
            <a:r>
              <a:rPr lang="fr-FR" sz="1400"/>
              <a:t>option « Réalisation et Suivi de Production »</a:t>
            </a:r>
          </a:p>
          <a:p>
            <a:pPr marL="0" indent="0">
              <a:buNone/>
            </a:pPr>
            <a:r>
              <a:rPr lang="fr-FR" sz="1400" b="1" i="1">
                <a:solidFill>
                  <a:srgbClr val="003450"/>
                </a:solidFill>
              </a:rPr>
              <a:t>	Apprentissage</a:t>
            </a:r>
            <a:r>
              <a:rPr lang="fr-FR" sz="1400"/>
              <a:t> </a:t>
            </a:r>
            <a:r>
              <a:rPr lang="fr-FR" sz="1400" b="1" i="1">
                <a:solidFill>
                  <a:srgbClr val="003450"/>
                </a:solidFill>
              </a:rPr>
              <a:t>possible à partir de la Première Bac Pro</a:t>
            </a:r>
          </a:p>
          <a:p>
            <a:pPr marL="0" indent="0">
              <a:buNone/>
            </a:pPr>
            <a:endParaRPr lang="fr-FR" sz="1400"/>
          </a:p>
          <a:p>
            <a:pPr lvl="0"/>
            <a:endParaRPr lang="fr-FR" sz="1400"/>
          </a:p>
          <a:p>
            <a:endParaRPr lang="fr-FR" sz="1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539EBA-6DB1-AD8C-AE6C-7FD94DB05B74}"/>
              </a:ext>
            </a:extLst>
          </p:cNvPr>
          <p:cNvSpPr/>
          <p:nvPr/>
        </p:nvSpPr>
        <p:spPr>
          <a:xfrm>
            <a:off x="5588792" y="509205"/>
            <a:ext cx="315099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EC306"/>
                </a:solidFill>
                <a:effectLst>
                  <a:outerShdw blurRad="12700" dist="38100" dir="2700000" algn="tl" rotWithShape="0">
                    <a:srgbClr val="FEC30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Internat  G/F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B9F757C-916A-AB31-3D52-18B39DEDF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744" y="1182734"/>
            <a:ext cx="3152256" cy="68912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77F959C-C9F8-324C-BC18-CB08A070EB66}"/>
              </a:ext>
            </a:extLst>
          </p:cNvPr>
          <p:cNvSpPr txBox="1"/>
          <p:nvPr/>
        </p:nvSpPr>
        <p:spPr>
          <a:xfrm>
            <a:off x="3216571" y="6172940"/>
            <a:ext cx="5927429" cy="584775"/>
          </a:xfrm>
          <a:prstGeom prst="rect">
            <a:avLst/>
          </a:prstGeom>
          <a:solidFill>
            <a:srgbClr val="4FC6D8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fr-FR" sz="1600" b="1" i="1" u="none" strike="noStrike" kern="1200" cap="none" spc="0" normalizeH="0" baseline="0" noProof="0">
                <a:ln>
                  <a:noFill/>
                </a:ln>
                <a:solidFill>
                  <a:srgbClr val="00345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Stage en Espagne, en Irlande</a:t>
            </a:r>
            <a:r>
              <a:rPr lang="fr-FR" sz="1600" b="1" i="1">
                <a:solidFill>
                  <a:srgbClr val="003450"/>
                </a:solidFill>
                <a:latin typeface="Tw Cen MT"/>
              </a:rPr>
              <a:t>,</a:t>
            </a:r>
            <a:r>
              <a:rPr kumimoji="0" lang="fr-FR" sz="1600" b="1" i="1" u="none" strike="noStrike" kern="1200" cap="none" spc="0" normalizeH="0" baseline="0" noProof="0">
                <a:ln>
                  <a:noFill/>
                </a:ln>
                <a:solidFill>
                  <a:srgbClr val="00345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kumimoji="0" lang="fr-FR" sz="1600" b="1" i="1" u="none" strike="noStrike" kern="1200" cap="none" spc="0" normalizeH="0" baseline="0" noProof="0">
                <a:ln>
                  <a:noFill/>
                </a:ln>
                <a:solidFill>
                  <a:srgbClr val="003450"/>
                </a:solidFill>
                <a:effectLst/>
                <a:uLnTx/>
                <a:uFillTx/>
                <a:latin typeface="TW Cen MT"/>
              </a:rPr>
              <a:t>au Portugal </a:t>
            </a:r>
            <a:r>
              <a:rPr lang="fr-FR" sz="1600" b="1" i="1">
                <a:solidFill>
                  <a:srgbClr val="003450"/>
                </a:solidFill>
                <a:latin typeface="TW Cen MT"/>
              </a:rPr>
              <a:t>et en Allemagne</a:t>
            </a:r>
            <a:endParaRPr kumimoji="0" lang="fr-FR" sz="1600" b="1" i="1" u="none" strike="noStrike" kern="1200" cap="none" spc="0" normalizeH="0" baseline="0" noProof="0">
              <a:ln>
                <a:noFill/>
              </a:ln>
              <a:solidFill>
                <a:srgbClr val="00345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1" u="none" strike="noStrike" kern="1200" cap="none" spc="0" normalizeH="0" baseline="0" noProof="0">
                <a:ln>
                  <a:noFill/>
                </a:ln>
                <a:solidFill>
                  <a:srgbClr val="00345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dans le cadre du programme Erasmus + </a:t>
            </a:r>
            <a:r>
              <a:rPr kumimoji="0" lang="fr-FR" sz="1600" b="1" i="1" u="none" strike="noStrike" kern="1200" cap="none" spc="0" normalizeH="0" baseline="0" noProof="0">
                <a:ln>
                  <a:noFill/>
                </a:ln>
                <a:solidFill>
                  <a:srgbClr val="003450"/>
                </a:solidFill>
                <a:effectLst/>
                <a:uLnTx/>
                <a:uFillTx/>
                <a:latin typeface="Tw Cen MT"/>
                <a:ea typeface="+mn-ea"/>
                <a:cs typeface="+mn-cs"/>
                <a:sym typeface="Wingdings" panose="05000000000000000000" pitchFamily="2" charset="2"/>
              </a:rPr>
              <a:t> </a:t>
            </a:r>
            <a:r>
              <a:rPr kumimoji="0" lang="fr-FR" sz="1600" b="1" i="1" u="none" strike="noStrike" kern="1200" cap="none" spc="0" normalizeH="0" baseline="0" noProof="0">
                <a:ln>
                  <a:noFill/>
                </a:ln>
                <a:solidFill>
                  <a:srgbClr val="00345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Bac Pro Cuisine, CSR et TRPM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95CC1FA-9B94-6D9F-2526-4D5DB8E091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934"/>
          <a:stretch/>
        </p:blipFill>
        <p:spPr>
          <a:xfrm>
            <a:off x="2568499" y="6172941"/>
            <a:ext cx="648072" cy="584774"/>
          </a:xfrm>
          <a:prstGeom prst="rect">
            <a:avLst/>
          </a:prstGeom>
        </p:spPr>
      </p:pic>
      <p:sp>
        <p:nvSpPr>
          <p:cNvPr id="17" name="Signe Plus 16">
            <a:extLst>
              <a:ext uri="{FF2B5EF4-FFF2-40B4-BE49-F238E27FC236}">
                <a16:creationId xmlns:a16="http://schemas.microsoft.com/office/drawing/2014/main" id="{DA296237-9114-F7B9-829A-295CFEADEC07}"/>
              </a:ext>
            </a:extLst>
          </p:cNvPr>
          <p:cNvSpPr/>
          <p:nvPr/>
        </p:nvSpPr>
        <p:spPr>
          <a:xfrm flipV="1">
            <a:off x="1105763" y="4252471"/>
            <a:ext cx="286072" cy="337417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8" name="Signe Plus 17">
            <a:extLst>
              <a:ext uri="{FF2B5EF4-FFF2-40B4-BE49-F238E27FC236}">
                <a16:creationId xmlns:a16="http://schemas.microsoft.com/office/drawing/2014/main" id="{66D1DC99-61F7-AC4F-0714-2184B83CB7DF}"/>
              </a:ext>
            </a:extLst>
          </p:cNvPr>
          <p:cNvSpPr/>
          <p:nvPr/>
        </p:nvSpPr>
        <p:spPr>
          <a:xfrm flipV="1">
            <a:off x="1121769" y="5682040"/>
            <a:ext cx="286072" cy="337417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24" name="Image 23" descr="Une image contenant habits, homme, personne, rond&#10;&#10;Description générée automatiquement">
            <a:extLst>
              <a:ext uri="{FF2B5EF4-FFF2-40B4-BE49-F238E27FC236}">
                <a16:creationId xmlns:a16="http://schemas.microsoft.com/office/drawing/2014/main" id="{963978C0-7166-0CD0-B284-1DA70DC179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936" y="2453122"/>
            <a:ext cx="2015633" cy="2029470"/>
          </a:xfrm>
          <a:prstGeom prst="rect">
            <a:avLst/>
          </a:prstGeom>
        </p:spPr>
      </p:pic>
      <p:pic>
        <p:nvPicPr>
          <p:cNvPr id="26" name="Image 25" descr="Une image contenant habits, personne, homme, miroir&#10;&#10;Description générée automatiquement">
            <a:extLst>
              <a:ext uri="{FF2B5EF4-FFF2-40B4-BE49-F238E27FC236}">
                <a16:creationId xmlns:a16="http://schemas.microsoft.com/office/drawing/2014/main" id="{AE190944-0FC9-A28B-D133-332968EBC2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139465"/>
            <a:ext cx="1945221" cy="19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67141" y="-105892"/>
            <a:ext cx="7359352" cy="990600"/>
          </a:xfrm>
        </p:spPr>
        <p:txBody>
          <a:bodyPr>
            <a:normAutofit/>
          </a:bodyPr>
          <a:lstStyle/>
          <a:p>
            <a:r>
              <a:rPr lang="fr-FR" sz="4000" b="1"/>
              <a:t>Lycée  ROCHEFEUILLE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4548" y="1628800"/>
            <a:ext cx="8153400" cy="4526280"/>
          </a:xfrm>
        </p:spPr>
        <p:txBody>
          <a:bodyPr vert="horz" lIns="91440" tIns="45720" rIns="91440" bIns="45720" anchor="t">
            <a:normAutofit fontScale="70000" lnSpcReduction="20000"/>
          </a:bodyPr>
          <a:lstStyle/>
          <a:p>
            <a:pPr marL="0" indent="0">
              <a:buClr>
                <a:srgbClr val="FF9900"/>
              </a:buClr>
              <a:buNone/>
            </a:pPr>
            <a:r>
              <a:rPr lang="fr-FR" sz="2600" b="1"/>
              <a:t>Options de seconde Générale et Technologique</a:t>
            </a:r>
          </a:p>
          <a:p>
            <a:r>
              <a:rPr lang="fr-FR" sz="2000"/>
              <a:t>Écologie, Agronomie, Territoires et Développement Durable</a:t>
            </a:r>
          </a:p>
          <a:p>
            <a:pPr marL="0" indent="0">
              <a:buNone/>
            </a:pPr>
            <a:endParaRPr lang="fr-FR" sz="2000"/>
          </a:p>
          <a:p>
            <a:pPr marL="0" indent="0">
              <a:buNone/>
            </a:pPr>
            <a:r>
              <a:rPr lang="fr-FR" sz="2600" b="1"/>
              <a:t>LYCÉE TECHNOLOGIQUE</a:t>
            </a:r>
            <a:endParaRPr lang="fr-FR" sz="2600"/>
          </a:p>
          <a:p>
            <a:pPr marL="0" indent="0">
              <a:buNone/>
            </a:pPr>
            <a:r>
              <a:rPr lang="fr-FR" sz="2000"/>
              <a:t>           </a:t>
            </a:r>
            <a:r>
              <a:rPr lang="fr-FR" sz="2000" b="1"/>
              <a:t>Première Bac</a:t>
            </a:r>
            <a:r>
              <a:rPr lang="fr-FR" sz="2000"/>
              <a:t> </a:t>
            </a:r>
            <a:r>
              <a:rPr lang="fr-FR" sz="2000" b="1"/>
              <a:t>STAV </a:t>
            </a:r>
            <a:r>
              <a:rPr lang="fr-FR" sz="2000"/>
              <a:t>(Sciences et Technologies de l’Agronomie et du Vivant)</a:t>
            </a:r>
          </a:p>
          <a:p>
            <a:endParaRPr lang="fr-FR" sz="2000" b="1"/>
          </a:p>
          <a:p>
            <a:pPr marL="0" indent="0">
              <a:buNone/>
            </a:pPr>
            <a:r>
              <a:rPr lang="fr-FR" sz="2400" b="1"/>
              <a:t>LYCÉE PROFESSIONNEL</a:t>
            </a:r>
            <a:endParaRPr lang="fr-FR" sz="2400"/>
          </a:p>
          <a:p>
            <a:r>
              <a:rPr lang="fr-FR" sz="2000" b="1"/>
              <a:t>Bac Pro </a:t>
            </a:r>
            <a:r>
              <a:rPr lang="fr-FR" sz="2000"/>
              <a:t>Service Aux Personnes et Animation dans les Territoires (SAPAT)</a:t>
            </a:r>
          </a:p>
          <a:p>
            <a:r>
              <a:rPr lang="fr-FR" sz="2000" b="1"/>
              <a:t>Bac Pro </a:t>
            </a:r>
            <a:r>
              <a:rPr lang="fr-FR" sz="2000"/>
              <a:t>Technicien Conseil vente (TCV) – alimentation et boissons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fr-FR" sz="2000" b="1"/>
              <a:t>Bac Pro </a:t>
            </a:r>
            <a:r>
              <a:rPr lang="fr-FR" sz="2000"/>
              <a:t>Conduite et Gestion d’une Entreprise Agricole (CGEA)		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fr-FR" sz="2000" b="1"/>
              <a:t>Bac Pro </a:t>
            </a:r>
            <a:r>
              <a:rPr lang="fr-FR" sz="2000"/>
              <a:t>Gestion des Milieux Naturels et de la Faune (GMNF)	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fr-FR" sz="2000" b="1"/>
              <a:t>CAPA</a:t>
            </a:r>
            <a:r>
              <a:rPr lang="fr-FR" sz="2000"/>
              <a:t> Métiers de l’Agriculture (CAP en apprentissage)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fr-FR" sz="2000" b="1"/>
              <a:t>CAPA</a:t>
            </a:r>
            <a:r>
              <a:rPr lang="fr-FR" sz="2000"/>
              <a:t> Jardinier Paysagiste (CAP en apprentissage)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fr-FR" sz="2000" b="1"/>
              <a:t>BP</a:t>
            </a:r>
            <a:r>
              <a:rPr lang="fr-FR" sz="2000"/>
              <a:t> Aménagements Paysagers (Brevet Professionnel en apprentissage, après le CAP)</a:t>
            </a:r>
          </a:p>
          <a:p>
            <a:pPr marL="0" indent="0">
              <a:buClr>
                <a:schemeClr val="accent2"/>
              </a:buClr>
              <a:buNone/>
            </a:pPr>
            <a:r>
              <a:rPr lang="fr-FR" sz="3600">
                <a:highlight>
                  <a:srgbClr val="FFFF00"/>
                </a:highlight>
              </a:rPr>
              <a:t>	</a:t>
            </a:r>
          </a:p>
          <a:p>
            <a:endParaRPr lang="fr-FR" sz="1800" b="1"/>
          </a:p>
          <a:p>
            <a:endParaRPr lang="fr-FR" sz="1600" b="1"/>
          </a:p>
          <a:p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334240" y="778941"/>
            <a:ext cx="2016224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>
                <a:cs typeface="Arial" panose="020B0604020202020204" pitchFamily="34" charset="0"/>
              </a:rPr>
              <a:t>MAYENNE / ERNÉE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1E44FC-0E74-4F14-8EF0-3E4BE7A1F691}"/>
              </a:ext>
            </a:extLst>
          </p:cNvPr>
          <p:cNvSpPr/>
          <p:nvPr/>
        </p:nvSpPr>
        <p:spPr>
          <a:xfrm>
            <a:off x="4801092" y="488508"/>
            <a:ext cx="445635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Internat G/F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BF50919-212F-4CCB-B168-BF9B844D8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225" y="2197439"/>
            <a:ext cx="2691636" cy="169297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3DEA325-559C-4650-AB7A-CED14A55C5FA}"/>
              </a:ext>
            </a:extLst>
          </p:cNvPr>
          <p:cNvSpPr txBox="1"/>
          <p:nvPr/>
        </p:nvSpPr>
        <p:spPr>
          <a:xfrm>
            <a:off x="6012160" y="177493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/>
              <a:t>https://www.rochefeuille.net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2D66F18-8734-40CE-84A6-AFA66969D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36" y="5591213"/>
            <a:ext cx="5400600" cy="975691"/>
          </a:xfrm>
          <a:prstGeom prst="rect">
            <a:avLst/>
          </a:prstGeom>
        </p:spPr>
      </p:pic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89AC9E79-4B54-B587-426F-168D4BD2159A}"/>
              </a:ext>
            </a:extLst>
          </p:cNvPr>
          <p:cNvSpPr/>
          <p:nvPr/>
        </p:nvSpPr>
        <p:spPr>
          <a:xfrm>
            <a:off x="755576" y="2852936"/>
            <a:ext cx="189561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 descr="Une image contenant Police, logo, symbole, Bleu électrique&#10;&#10;Description générée automatiquement">
            <a:extLst>
              <a:ext uri="{FF2B5EF4-FFF2-40B4-BE49-F238E27FC236}">
                <a16:creationId xmlns:a16="http://schemas.microsoft.com/office/drawing/2014/main" id="{AADC2C04-C39D-B780-D66F-30CFD9B77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677" y="5594353"/>
            <a:ext cx="2331461" cy="66613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C1BDF39-8E4C-930E-8644-2A7014F4FD10}"/>
              </a:ext>
            </a:extLst>
          </p:cNvPr>
          <p:cNvSpPr txBox="1"/>
          <p:nvPr/>
        </p:nvSpPr>
        <p:spPr>
          <a:xfrm>
            <a:off x="5618343" y="6290758"/>
            <a:ext cx="3529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SEJOURS ERASMUS / STAGES </a:t>
            </a:r>
            <a:r>
              <a:rPr lang="fr-FR" sz="1200">
                <a:solidFill>
                  <a:srgbClr val="0070C0"/>
                </a:solidFill>
                <a:latin typeface="Tw Cen MT"/>
              </a:rPr>
              <a:t>ESPAGNE et IRLANDE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92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53" y="3807043"/>
            <a:ext cx="2251469" cy="63346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2344" y="826324"/>
            <a:ext cx="5519514" cy="742950"/>
          </a:xfrm>
        </p:spPr>
        <p:txBody>
          <a:bodyPr>
            <a:normAutofit/>
          </a:bodyPr>
          <a:lstStyle/>
          <a:p>
            <a:r>
              <a:rPr lang="fr-FR" sz="3000" b="1"/>
              <a:t>CAMPUS ORION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anchor="t">
            <a:normAutofit/>
          </a:bodyPr>
          <a:lstStyle/>
          <a:p>
            <a:pPr marL="0" indent="0">
              <a:buNone/>
            </a:pPr>
            <a:endParaRPr lang="fr-FR" sz="1350" b="1"/>
          </a:p>
          <a:p>
            <a:pPr marL="0" indent="0">
              <a:buNone/>
            </a:pPr>
            <a:r>
              <a:rPr lang="fr-FR" sz="1800" b="1"/>
              <a:t>LYCÉE PROFESSIONNEL</a:t>
            </a:r>
          </a:p>
          <a:p>
            <a:endParaRPr lang="fr-FR" sz="1800"/>
          </a:p>
          <a:p>
            <a:r>
              <a:rPr lang="fr-FR" sz="1800" b="1"/>
              <a:t>Bac Pro </a:t>
            </a:r>
            <a:r>
              <a:rPr lang="fr-FR" sz="1800"/>
              <a:t>Laboratoire Contrôle Qualité</a:t>
            </a:r>
          </a:p>
          <a:p>
            <a:r>
              <a:rPr lang="fr-FR" sz="1800" b="1"/>
              <a:t>Bac Pro </a:t>
            </a:r>
            <a:r>
              <a:rPr lang="fr-FR" sz="1800"/>
              <a:t>Service Aux Personnes et Animation dans les Territoires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067190" y="1434211"/>
            <a:ext cx="1566174" cy="3231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500">
                <a:solidFill>
                  <a:srgbClr val="000000"/>
                </a:solidFill>
                <a:latin typeface="Tw Cen MT"/>
                <a:cs typeface="Arial" panose="020B0604020202020204" pitchFamily="34" charset="0"/>
              </a:rPr>
              <a:t>      EVRON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CCE640E-0C44-40FF-B39F-ABC5AED14450}"/>
              </a:ext>
            </a:extLst>
          </p:cNvPr>
          <p:cNvSpPr txBox="1"/>
          <p:nvPr/>
        </p:nvSpPr>
        <p:spPr>
          <a:xfrm>
            <a:off x="6461451" y="1837615"/>
            <a:ext cx="214253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350">
                <a:solidFill>
                  <a:srgbClr val="000000"/>
                </a:solidFill>
                <a:latin typeface="Tw Cen MT"/>
              </a:rPr>
              <a:t>https://www.campus-orion.fr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918" y="4069374"/>
            <a:ext cx="3872165" cy="1705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088" y="2148669"/>
            <a:ext cx="1997264" cy="6661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EE5B7F-BE56-B117-DEB2-9859BC3235F5}"/>
              </a:ext>
            </a:extLst>
          </p:cNvPr>
          <p:cNvSpPr/>
          <p:nvPr/>
        </p:nvSpPr>
        <p:spPr>
          <a:xfrm>
            <a:off x="4842030" y="1152604"/>
            <a:ext cx="3342263" cy="69249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fr-FR" sz="405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EC306"/>
                </a:solidFill>
                <a:effectLst>
                  <a:outerShdw blurRad="12700" dist="38100" dir="2700000" algn="tl" rotWithShape="0">
                    <a:srgbClr val="FEC306">
                      <a:lumMod val="60000"/>
                      <a:lumOff val="40000"/>
                    </a:srgbClr>
                  </a:outerShdw>
                </a:effectLst>
                <a:latin typeface="Tw Cen MT"/>
              </a:rPr>
              <a:t>Internat G/F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CFD13B8-EDB9-19BD-BDEC-CDA7BB374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435" y="4440510"/>
            <a:ext cx="909907" cy="121625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5A32CD1-2C6B-037C-A613-4D0A85F95412}"/>
              </a:ext>
            </a:extLst>
          </p:cNvPr>
          <p:cNvSpPr txBox="1"/>
          <p:nvPr/>
        </p:nvSpPr>
        <p:spPr>
          <a:xfrm>
            <a:off x="7103830" y="5147291"/>
            <a:ext cx="1416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SEJOURS ERASMUS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STAGES BULGARIE</a:t>
            </a:r>
          </a:p>
        </p:txBody>
      </p:sp>
      <p:pic>
        <p:nvPicPr>
          <p:cNvPr id="15" name="Image 14" descr="Une image contenant Police, logo, symbole, Bleu électrique&#10;&#10;Description générée automatiquement">
            <a:extLst>
              <a:ext uri="{FF2B5EF4-FFF2-40B4-BE49-F238E27FC236}">
                <a16:creationId xmlns:a16="http://schemas.microsoft.com/office/drawing/2014/main" id="{C4DA05DE-5E37-84D4-9A79-5C7F16B7D7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583" y="4440510"/>
            <a:ext cx="2331461" cy="66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7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0775" y="54510"/>
            <a:ext cx="7359352" cy="990600"/>
          </a:xfrm>
        </p:spPr>
        <p:txBody>
          <a:bodyPr>
            <a:normAutofit/>
          </a:bodyPr>
          <a:lstStyle/>
          <a:p>
            <a:r>
              <a:rPr lang="fr-FR" sz="2800" b="1"/>
              <a:t>Lycée ST MICHEL – R. SCHUMAN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0" y="1562056"/>
            <a:ext cx="5652120" cy="5242888"/>
          </a:xfrm>
        </p:spPr>
        <p:txBody>
          <a:bodyPr vert="horz" lIns="91440" tIns="45720" rIns="91440" bIns="4572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9900"/>
              </a:buClr>
              <a:buSzPct val="60000"/>
              <a:buFont typeface="Wingdings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Options de seconde Générale et Technologique</a:t>
            </a:r>
          </a:p>
          <a:p>
            <a:pPr marL="0" indent="0">
              <a:buNone/>
            </a:pPr>
            <a:r>
              <a:rPr lang="fr-FR" sz="1600"/>
              <a:t> </a:t>
            </a:r>
            <a:r>
              <a:rPr lang="fr-FR" sz="1600" b="1" i="1" u="sng"/>
              <a:t>Enseignement général :</a:t>
            </a:r>
          </a:p>
          <a:p>
            <a:r>
              <a:rPr lang="fr-FR" sz="1600"/>
              <a:t>LVC : Japonais</a:t>
            </a:r>
            <a:endParaRPr lang="fr-FR" sz="1000"/>
          </a:p>
          <a:p>
            <a:r>
              <a:rPr lang="fr-FR" sz="1600"/>
              <a:t>Latin</a:t>
            </a:r>
          </a:p>
          <a:p>
            <a:r>
              <a:rPr lang="fr-FR" sz="1600"/>
              <a:t>EPS</a:t>
            </a:r>
          </a:p>
          <a:p>
            <a:pPr>
              <a:buClr>
                <a:srgbClr val="A6B727"/>
              </a:buClr>
              <a:defRPr/>
            </a:pPr>
            <a:r>
              <a:rPr lang="fr-FR" sz="1600"/>
              <a:t>Arts Plastiques</a:t>
            </a:r>
          </a:p>
          <a:p>
            <a:pPr>
              <a:buClr>
                <a:srgbClr val="A6B727"/>
              </a:buClr>
              <a:defRPr/>
            </a:pPr>
            <a:r>
              <a:rPr lang="fr-FR" sz="1600"/>
              <a:t>Section Européenne DNL</a:t>
            </a:r>
          </a:p>
          <a:p>
            <a:pPr>
              <a:defRPr/>
            </a:pPr>
            <a:r>
              <a:rPr lang="fr-FR" sz="1600"/>
              <a:t>Ateliers : LSF, TOEIC, DUAL DIPLOMA, Théâtre</a:t>
            </a:r>
          </a:p>
          <a:p>
            <a:pPr marL="0" indent="0">
              <a:buNone/>
              <a:defRPr/>
            </a:pPr>
            <a:endParaRPr lang="fr-FR" sz="1600"/>
          </a:p>
          <a:p>
            <a:pPr marL="0" indent="0">
              <a:buNone/>
              <a:defRPr/>
            </a:pPr>
            <a:r>
              <a:rPr lang="fr-FR" sz="1600" b="1" i="1" u="sng"/>
              <a:t>Enseignement technologique :</a:t>
            </a:r>
            <a:endParaRPr lang="fr-FR" sz="1600"/>
          </a:p>
          <a:p>
            <a:r>
              <a:rPr lang="fr-FR" sz="1600"/>
              <a:t>Sciences de l’Ingénieur</a:t>
            </a:r>
          </a:p>
          <a:p>
            <a:r>
              <a:rPr lang="fr-FR" sz="1600"/>
              <a:t>Création et Innovation Technologique </a:t>
            </a:r>
          </a:p>
          <a:p>
            <a:r>
              <a:rPr lang="fr-FR" sz="1600"/>
              <a:t>Management et Gestion </a:t>
            </a:r>
          </a:p>
          <a:p>
            <a:endParaRPr lang="fr-FR" sz="16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6B727"/>
              </a:buClr>
              <a:buSzPct val="60000"/>
              <a:buFont typeface="Wingdings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LYCÉE GÉNÉRAL Première Générale </a:t>
            </a:r>
            <a:endParaRPr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</a:endParaRPr>
          </a:p>
          <a:p>
            <a:endParaRPr lang="fr-FR" sz="1600"/>
          </a:p>
        </p:txBody>
      </p:sp>
      <p:sp>
        <p:nvSpPr>
          <p:cNvPr id="4" name="ZoneTexte 3"/>
          <p:cNvSpPr txBox="1"/>
          <p:nvPr/>
        </p:nvSpPr>
        <p:spPr>
          <a:xfrm>
            <a:off x="2790088" y="881927"/>
            <a:ext cx="3559272" cy="400110"/>
          </a:xfrm>
          <a:prstGeom prst="rect">
            <a:avLst/>
          </a:prstGeom>
          <a:solidFill>
            <a:srgbClr val="D1C909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fr-FR" sz="2000">
                <a:solidFill>
                  <a:srgbClr val="000000"/>
                </a:solidFill>
                <a:latin typeface="Tw Cen MT"/>
                <a:cs typeface="Arial"/>
              </a:rPr>
              <a:t>Château-Gontier-sur-Mayenne</a:t>
            </a: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ED635DA-4084-41FE-AE54-552CEFCAC27C}"/>
              </a:ext>
            </a:extLst>
          </p:cNvPr>
          <p:cNvSpPr txBox="1"/>
          <p:nvPr/>
        </p:nvSpPr>
        <p:spPr>
          <a:xfrm>
            <a:off x="6787654" y="1220617"/>
            <a:ext cx="39405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  https://eccg53.fr/</a:t>
            </a:r>
          </a:p>
        </p:txBody>
      </p:sp>
      <p:sp>
        <p:nvSpPr>
          <p:cNvPr id="8" name="Signe Plus 7">
            <a:extLst>
              <a:ext uri="{FF2B5EF4-FFF2-40B4-BE49-F238E27FC236}">
                <a16:creationId xmlns:a16="http://schemas.microsoft.com/office/drawing/2014/main" id="{321791DE-5AF0-1061-A15B-5748F88D43E9}"/>
              </a:ext>
            </a:extLst>
          </p:cNvPr>
          <p:cNvSpPr/>
          <p:nvPr/>
        </p:nvSpPr>
        <p:spPr>
          <a:xfrm flipV="1">
            <a:off x="1868840" y="2667759"/>
            <a:ext cx="418379" cy="409425"/>
          </a:xfrm>
          <a:prstGeom prst="mathPlus">
            <a:avLst/>
          </a:prstGeom>
          <a:solidFill>
            <a:srgbClr val="D1C909"/>
          </a:solidFill>
          <a:ln>
            <a:solidFill>
              <a:srgbClr val="D1C9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D369BE5-7D9F-2634-28F8-D95FFCAE0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229" y="125249"/>
            <a:ext cx="340183" cy="34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Image 3">
            <a:extLst>
              <a:ext uri="{FF2B5EF4-FFF2-40B4-BE49-F238E27FC236}">
                <a16:creationId xmlns:a16="http://schemas.microsoft.com/office/drawing/2014/main" id="{B0C0EF77-30CA-EAC0-FB68-F8A653FA9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228" y="504438"/>
            <a:ext cx="340183" cy="31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Image 4">
            <a:extLst>
              <a:ext uri="{FF2B5EF4-FFF2-40B4-BE49-F238E27FC236}">
                <a16:creationId xmlns:a16="http://schemas.microsoft.com/office/drawing/2014/main" id="{BF896289-B405-80EA-3E99-49899F6AD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063" y="875360"/>
            <a:ext cx="340619" cy="31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èche : droite rayée 4">
            <a:extLst>
              <a:ext uri="{FF2B5EF4-FFF2-40B4-BE49-F238E27FC236}">
                <a16:creationId xmlns:a16="http://schemas.microsoft.com/office/drawing/2014/main" id="{0973B356-8F1B-7899-B5AA-3AADE6F5AA30}"/>
              </a:ext>
            </a:extLst>
          </p:cNvPr>
          <p:cNvSpPr/>
          <p:nvPr/>
        </p:nvSpPr>
        <p:spPr>
          <a:xfrm>
            <a:off x="3195888" y="6307040"/>
            <a:ext cx="360040" cy="288032"/>
          </a:xfrm>
          <a:prstGeom prst="stripedRightArrow">
            <a:avLst/>
          </a:prstGeom>
          <a:solidFill>
            <a:srgbClr val="D1C909"/>
          </a:solidFill>
          <a:ln>
            <a:solidFill>
              <a:srgbClr val="D1C9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AFAE9BA-9382-AE9B-01FD-219567F031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6134" y="113977"/>
            <a:ext cx="997216" cy="109673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D6DF581-E9F1-9A57-B5CC-1FAC7C709B31}"/>
              </a:ext>
            </a:extLst>
          </p:cNvPr>
          <p:cNvSpPr txBox="1"/>
          <p:nvPr/>
        </p:nvSpPr>
        <p:spPr>
          <a:xfrm>
            <a:off x="2313829" y="2407654"/>
            <a:ext cx="2743200" cy="923330"/>
          </a:xfrm>
          <a:prstGeom prst="rect">
            <a:avLst/>
          </a:prstGeom>
          <a:noFill/>
          <a:ln>
            <a:solidFill>
              <a:srgbClr val="D1C909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0070C0"/>
                </a:solidFill>
              </a:rPr>
              <a:t>Mobilités longues en Nouvelle-Zélande, Australie, Espagne, Allemagne.</a:t>
            </a:r>
          </a:p>
        </p:txBody>
      </p:sp>
      <p:pic>
        <p:nvPicPr>
          <p:cNvPr id="18" name="Image 17" descr="Une image contenant personne, habits, chaussures, intérieur&#10;&#10;Description générée automatiquement">
            <a:extLst>
              <a:ext uri="{FF2B5EF4-FFF2-40B4-BE49-F238E27FC236}">
                <a16:creationId xmlns:a16="http://schemas.microsoft.com/office/drawing/2014/main" id="{DAD22300-715F-F128-BBE3-F2ADEDEB94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5174" b="6485"/>
          <a:stretch/>
        </p:blipFill>
        <p:spPr>
          <a:xfrm>
            <a:off x="4800600" y="4905756"/>
            <a:ext cx="4187952" cy="1835119"/>
          </a:xfrm>
          <a:prstGeom prst="rect">
            <a:avLst/>
          </a:prstGeom>
          <a:ln>
            <a:solidFill>
              <a:srgbClr val="D1C909"/>
            </a:solidFill>
          </a:ln>
        </p:spPr>
      </p:pic>
      <p:pic>
        <p:nvPicPr>
          <p:cNvPr id="19" name="Image 18" descr="Une image contenant texte, plein air, bâtiment, habits&#10;&#10;Description générée automatiquement">
            <a:extLst>
              <a:ext uri="{FF2B5EF4-FFF2-40B4-BE49-F238E27FC236}">
                <a16:creationId xmlns:a16="http://schemas.microsoft.com/office/drawing/2014/main" id="{C334F1A0-EBF3-ECA5-5643-D88E79C25B5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1538" t="32000" b="447"/>
          <a:stretch/>
        </p:blipFill>
        <p:spPr>
          <a:xfrm>
            <a:off x="5655381" y="3079233"/>
            <a:ext cx="3333174" cy="1695614"/>
          </a:xfrm>
          <a:prstGeom prst="rect">
            <a:avLst/>
          </a:prstGeom>
          <a:ln>
            <a:solidFill>
              <a:srgbClr val="D1C909"/>
            </a:solidFill>
          </a:ln>
        </p:spPr>
      </p:pic>
      <p:pic>
        <p:nvPicPr>
          <p:cNvPr id="20" name="Image 19" descr="Une image contenant plein air, maison, plante, Zone résidentielle&#10;&#10;Description générée automatiquement">
            <a:extLst>
              <a:ext uri="{FF2B5EF4-FFF2-40B4-BE49-F238E27FC236}">
                <a16:creationId xmlns:a16="http://schemas.microsoft.com/office/drawing/2014/main" id="{F0479D73-B001-D53D-6007-3E045DF7B6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4344" y="1717102"/>
            <a:ext cx="1664208" cy="1265813"/>
          </a:xfrm>
          <a:prstGeom prst="rect">
            <a:avLst/>
          </a:prstGeom>
          <a:ln>
            <a:solidFill>
              <a:srgbClr val="D1C909"/>
            </a:solidFill>
          </a:ln>
        </p:spPr>
      </p:pic>
      <p:pic>
        <p:nvPicPr>
          <p:cNvPr id="21" name="Image 20" descr="Une image contenant sport, personne, Condition physique, intérieur&#10;&#10;Description générée automatiquement">
            <a:extLst>
              <a:ext uri="{FF2B5EF4-FFF2-40B4-BE49-F238E27FC236}">
                <a16:creationId xmlns:a16="http://schemas.microsoft.com/office/drawing/2014/main" id="{88059B2C-1732-0F43-6C7F-33B334BF61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8414" y="1718056"/>
            <a:ext cx="1670558" cy="1274572"/>
          </a:xfrm>
          <a:prstGeom prst="rect">
            <a:avLst/>
          </a:prstGeom>
          <a:ln>
            <a:solidFill>
              <a:srgbClr val="D1C909"/>
            </a:solidFill>
          </a:ln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9AEA6ED9-AEF9-F083-206B-F4FD144166DD}"/>
              </a:ext>
            </a:extLst>
          </p:cNvPr>
          <p:cNvSpPr txBox="1"/>
          <p:nvPr/>
        </p:nvSpPr>
        <p:spPr>
          <a:xfrm>
            <a:off x="5058752" y="6249558"/>
            <a:ext cx="3838393" cy="400110"/>
          </a:xfrm>
          <a:prstGeom prst="rect">
            <a:avLst/>
          </a:prstGeom>
          <a:solidFill>
            <a:srgbClr val="D1C909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b="1">
                <a:solidFill>
                  <a:srgbClr val="FFFFFF"/>
                </a:solidFill>
              </a:rPr>
              <a:t>Nouveau : </a:t>
            </a:r>
            <a:r>
              <a:rPr lang="fr-FR" sz="2000" b="1">
                <a:solidFill>
                  <a:srgbClr val="FFFFFF"/>
                </a:solidFill>
                <a:latin typeface="TW Cen MT"/>
              </a:rPr>
              <a:t>Académie de Handball </a:t>
            </a:r>
            <a:endParaRPr lang="fr-FR" sz="2000" b="1">
              <a:solidFill>
                <a:srgbClr val="FFFFFF"/>
              </a:solidFill>
            </a:endParaRPr>
          </a:p>
        </p:txBody>
      </p:sp>
      <p:pic>
        <p:nvPicPr>
          <p:cNvPr id="24" name="Image 23" descr="Une image contenant motif, jaune, Symétrie, conception&#10;&#10;Description générée automatiquement">
            <a:extLst>
              <a:ext uri="{FF2B5EF4-FFF2-40B4-BE49-F238E27FC236}">
                <a16:creationId xmlns:a16="http://schemas.microsoft.com/office/drawing/2014/main" id="{9DCC9C4E-7BC7-2FE4-B542-A2436385AC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30643" y="81125"/>
            <a:ext cx="1150245" cy="1124169"/>
          </a:xfrm>
          <a:prstGeom prst="rect">
            <a:avLst/>
          </a:prstGeom>
        </p:spPr>
      </p:pic>
      <p:pic>
        <p:nvPicPr>
          <p:cNvPr id="6" name="Image 5" descr="Une image contenant Polic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6F1CD88D-B274-A651-2D36-D80C3C7344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7482" y="929675"/>
            <a:ext cx="2981684" cy="54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1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03C21859-CFCE-EF44-0ABC-A037C57E1B16}"/>
              </a:ext>
            </a:extLst>
          </p:cNvPr>
          <p:cNvSpPr txBox="1">
            <a:spLocks/>
          </p:cNvSpPr>
          <p:nvPr/>
        </p:nvSpPr>
        <p:spPr>
          <a:xfrm>
            <a:off x="1387543" y="12314"/>
            <a:ext cx="7359352" cy="9906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lang="fr-FR" sz="4400" kern="12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w Cen MT"/>
                <a:ea typeface="+mj-ea"/>
                <a:cs typeface="+mj-cs"/>
              </a:rPr>
              <a:t>Lycée ST MICHEL – R. SCHUMAN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6116461-CEFB-3561-41B8-66B7D141C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879" y="125303"/>
            <a:ext cx="340183" cy="34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3">
            <a:extLst>
              <a:ext uri="{FF2B5EF4-FFF2-40B4-BE49-F238E27FC236}">
                <a16:creationId xmlns:a16="http://schemas.microsoft.com/office/drawing/2014/main" id="{9CFD3B7B-F962-7F2D-1DBB-370E6B9AB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878" y="504492"/>
            <a:ext cx="340183" cy="31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4">
            <a:extLst>
              <a:ext uri="{FF2B5EF4-FFF2-40B4-BE49-F238E27FC236}">
                <a16:creationId xmlns:a16="http://schemas.microsoft.com/office/drawing/2014/main" id="{1510EA4B-0CDA-052A-ACC9-79F83700D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713" y="875414"/>
            <a:ext cx="340619" cy="31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01CAB54-4845-28C4-C945-9961477799A8}"/>
              </a:ext>
            </a:extLst>
          </p:cNvPr>
          <p:cNvSpPr txBox="1">
            <a:spLocks/>
          </p:cNvSpPr>
          <p:nvPr/>
        </p:nvSpPr>
        <p:spPr>
          <a:xfrm>
            <a:off x="130420" y="1564038"/>
            <a:ext cx="5580192" cy="514231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lang="fr-FR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lang="fr-FR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lang="fr-FR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lang="fr-F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lang="fr-F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lang="fr-FR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lang="fr-FR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lang="fr-FR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lang="fr-FR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6B727"/>
              </a:buClr>
              <a:buSzPct val="60000"/>
              <a:buFont typeface="Wingdings"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LYCÉE PROFESSIONNEL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6B727"/>
              </a:buClr>
              <a:buSzPct val="60000"/>
              <a:buFont typeface="Wingdings"/>
              <a:buNone/>
              <a:tabLst/>
              <a:defRPr/>
            </a:pPr>
            <a:endParaRPr kumimoji="0" lang="fr-FR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32004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6B727"/>
              </a:buClr>
              <a:buSzPct val="60000"/>
              <a:buFont typeface="Wingdings"/>
              <a:buChar char=""/>
              <a:tabLst/>
              <a:defRPr/>
            </a:pPr>
            <a:r>
              <a:rPr lang="fr-FR" sz="1700" b="1" dirty="0" err="1">
                <a:solidFill>
                  <a:srgbClr val="000000"/>
                </a:solidFill>
                <a:latin typeface="Tw Cen MT"/>
              </a:rPr>
              <a:t>CAPa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Service Aux Personnes et Vente en Espace Rural</a:t>
            </a:r>
            <a:endParaRPr lang="fr-FR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</a:endParaRPr>
          </a:p>
          <a:p>
            <a:pPr algn="just">
              <a:buClr>
                <a:srgbClr val="A6B727"/>
              </a:buClr>
              <a:defRPr/>
            </a:pPr>
            <a:r>
              <a: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Bac Pro </a:t>
            </a:r>
            <a:r>
              <a:rPr lang="fr-FR" sz="1700" b="1" dirty="0">
                <a:solidFill>
                  <a:srgbClr val="000000"/>
                </a:solidFill>
                <a:latin typeface="Tw Cen MT"/>
              </a:rPr>
              <a:t>SAPAT </a:t>
            </a:r>
            <a:r>
              <a: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ervice </a:t>
            </a:r>
            <a:r>
              <a:rPr lang="fr-FR" sz="1700" b="1" dirty="0">
                <a:solidFill>
                  <a:srgbClr val="000000"/>
                </a:solidFill>
                <a:latin typeface="Tw Cen MT"/>
              </a:rPr>
              <a:t>A</a:t>
            </a:r>
            <a:r>
              <a:rPr lang="fr-FR" sz="1700" dirty="0">
                <a:solidFill>
                  <a:srgbClr val="000000"/>
                </a:solidFill>
                <a:latin typeface="Tw Cen MT"/>
              </a:rPr>
              <a:t>ux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lang="fr-FR" sz="1700" b="1" dirty="0">
                <a:solidFill>
                  <a:srgbClr val="000000"/>
                </a:solidFill>
                <a:latin typeface="Tw Cen MT"/>
              </a:rPr>
              <a:t>P</a:t>
            </a:r>
            <a:r>
              <a:rPr lang="fr-FR" sz="1700" dirty="0">
                <a:solidFill>
                  <a:srgbClr val="000000"/>
                </a:solidFill>
                <a:latin typeface="Tw Cen MT"/>
              </a:rPr>
              <a:t>ersonnes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et </a:t>
            </a:r>
            <a:r>
              <a:rPr lang="fr-FR" sz="1700" b="1" dirty="0">
                <a:solidFill>
                  <a:srgbClr val="000000"/>
                </a:solidFill>
                <a:latin typeface="Tw Cen MT"/>
              </a:rPr>
              <a:t>A</a:t>
            </a:r>
            <a:r>
              <a:rPr lang="fr-FR" sz="1700" dirty="0">
                <a:solidFill>
                  <a:srgbClr val="000000"/>
                </a:solidFill>
                <a:latin typeface="Tw Cen MT"/>
              </a:rPr>
              <a:t>nimation des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erritoires (SAPAT)</a:t>
            </a:r>
            <a:r>
              <a:rPr lang="fr-FR" sz="1700" dirty="0">
                <a:solidFill>
                  <a:srgbClr val="000000"/>
                </a:solidFill>
                <a:latin typeface="Tw Cen MT"/>
              </a:rPr>
              <a:t> 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(en temps plein et en apprentissage à partir de la classe de 1ère</a:t>
            </a:r>
            <a:r>
              <a:rPr lang="fr-FR" sz="1700" dirty="0">
                <a:solidFill>
                  <a:srgbClr val="000000"/>
                </a:solidFill>
                <a:latin typeface="Tw Cen MT"/>
              </a:rPr>
              <a:t>)</a:t>
            </a:r>
            <a:endParaRPr lang="fr-FR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</a:endParaRPr>
          </a:p>
          <a:p>
            <a:pPr algn="just">
              <a:buClr>
                <a:srgbClr val="A6B727"/>
              </a:buClr>
              <a:defRPr/>
            </a:pPr>
            <a:r>
              <a: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Bac Pro </a:t>
            </a:r>
            <a:r>
              <a:rPr lang="fr-FR" sz="1700" b="1" dirty="0">
                <a:solidFill>
                  <a:srgbClr val="000000"/>
                </a:solidFill>
                <a:latin typeface="Tw Cen MT"/>
              </a:rPr>
              <a:t>TCVA T</a:t>
            </a:r>
            <a:r>
              <a:rPr lang="fr-FR" sz="1700" dirty="0">
                <a:solidFill>
                  <a:srgbClr val="000000"/>
                </a:solidFill>
                <a:latin typeface="Tw Cen MT"/>
              </a:rPr>
              <a:t>echnicien-</a:t>
            </a:r>
            <a:r>
              <a:rPr lang="fr-FR" sz="1700" b="1" dirty="0">
                <a:solidFill>
                  <a:srgbClr val="000000"/>
                </a:solidFill>
                <a:latin typeface="Tw Cen MT"/>
              </a:rPr>
              <a:t>C</a:t>
            </a:r>
            <a:r>
              <a:rPr lang="fr-FR" sz="1700" dirty="0">
                <a:solidFill>
                  <a:srgbClr val="000000"/>
                </a:solidFill>
                <a:latin typeface="Tw Cen MT"/>
              </a:rPr>
              <a:t>onseil-</a:t>
            </a:r>
            <a:r>
              <a:rPr lang="fr-FR" sz="1700" b="1" dirty="0">
                <a:solidFill>
                  <a:srgbClr val="000000"/>
                </a:solidFill>
                <a:latin typeface="Tw Cen MT"/>
              </a:rPr>
              <a:t>V</a:t>
            </a:r>
            <a:r>
              <a:rPr lang="fr-FR" sz="1700" dirty="0">
                <a:solidFill>
                  <a:srgbClr val="000000"/>
                </a:solidFill>
                <a:latin typeface="Tw Cen MT"/>
              </a:rPr>
              <a:t>ente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en </a:t>
            </a:r>
            <a:r>
              <a: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limentation et boissons </a:t>
            </a:r>
            <a:r>
              <a:rPr lang="fr-FR" sz="1700" dirty="0">
                <a:solidFill>
                  <a:srgbClr val="000000"/>
                </a:solidFill>
                <a:latin typeface="Tw Cen MT"/>
              </a:rPr>
              <a:t>et spiritueux 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(en apprentissage et en temps plein à partir de la classe de seconde</a:t>
            </a:r>
            <a:r>
              <a:rPr lang="fr-FR" sz="1700" dirty="0">
                <a:solidFill>
                  <a:srgbClr val="000000"/>
                </a:solidFill>
                <a:latin typeface="Tw Cen MT"/>
              </a:rPr>
              <a:t>)</a:t>
            </a:r>
            <a:endParaRPr lang="fr-FR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6B727"/>
              </a:buClr>
              <a:buSzPct val="60000"/>
              <a:buFont typeface="Wingdings"/>
              <a:buNone/>
              <a:tabLst/>
              <a:defRPr/>
            </a:pPr>
            <a:r>
              <a: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Options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: </a:t>
            </a:r>
            <a:endParaRPr lang="fr-FR" sz="17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w Cen MT"/>
            </a:endParaRPr>
          </a:p>
          <a:p>
            <a:pPr marL="0" indent="0" algn="just">
              <a:spcBef>
                <a:spcPts val="400"/>
              </a:spcBef>
              <a:buClr>
                <a:srgbClr val="A6B727"/>
              </a:buClr>
              <a:buNone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Sport animation – Espagnol – Langue des Signes Française</a:t>
            </a:r>
            <a:r>
              <a:rPr lang="fr-FR" sz="1600" dirty="0">
                <a:solidFill>
                  <a:srgbClr val="C00000"/>
                </a:solidFill>
                <a:latin typeface="Tw Cen MT"/>
              </a:rPr>
              <a:t>  </a:t>
            </a:r>
          </a:p>
          <a:p>
            <a:pPr marL="0" indent="0" algn="just">
              <a:spcBef>
                <a:spcPts val="400"/>
              </a:spcBef>
              <a:buNone/>
              <a:defRPr/>
            </a:pPr>
            <a:r>
              <a:rPr lang="fr-FR" sz="1600" dirty="0">
                <a:solidFill>
                  <a:srgbClr val="C00000"/>
                </a:solidFill>
                <a:latin typeface="Tw Cen MT"/>
              </a:rPr>
              <a:t>(3 heures par semaine)</a:t>
            </a:r>
            <a:endParaRPr lang="fr-FR" dirty="0">
              <a:solidFill>
                <a:srgbClr val="C00000"/>
              </a:solidFill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6B727"/>
              </a:buClr>
              <a:buSzPct val="60000"/>
              <a:buFont typeface="Wingdings"/>
              <a:buChar char=""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2" name="Image 11" descr="Une image contenant motif, capture d’écran, carré, Symétrie&#10;&#10;Description générée automatiquement">
            <a:extLst>
              <a:ext uri="{FF2B5EF4-FFF2-40B4-BE49-F238E27FC236}">
                <a16:creationId xmlns:a16="http://schemas.microsoft.com/office/drawing/2014/main" id="{2C5C49C1-CAC8-8280-C2D1-D624FC7607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201" y="-35558"/>
            <a:ext cx="1387256" cy="138725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F0C5426-12A8-608E-E642-769BCF2A6D0D}"/>
              </a:ext>
            </a:extLst>
          </p:cNvPr>
          <p:cNvSpPr txBox="1"/>
          <p:nvPr/>
        </p:nvSpPr>
        <p:spPr>
          <a:xfrm>
            <a:off x="4679505" y="1249413"/>
            <a:ext cx="44644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  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https://eccg53.fr/enseignement-professionnelSchuman - eccg53.fr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22" name="Image 21" descr="Une image contenant cercle, symbole, logo, Police&#10;&#10;Description générée automatiquement">
            <a:extLst>
              <a:ext uri="{FF2B5EF4-FFF2-40B4-BE49-F238E27FC236}">
                <a16:creationId xmlns:a16="http://schemas.microsoft.com/office/drawing/2014/main" id="{B40B09BC-72D6-67C7-2432-DAFC7AB561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03" y="5371137"/>
            <a:ext cx="1212860" cy="122155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963EFBFF-5A7F-DFA1-EA00-991D154C47A8}"/>
              </a:ext>
            </a:extLst>
          </p:cNvPr>
          <p:cNvSpPr txBox="1"/>
          <p:nvPr/>
        </p:nvSpPr>
        <p:spPr>
          <a:xfrm>
            <a:off x="1659066" y="5626129"/>
            <a:ext cx="3250129" cy="9563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fr-FR" dirty="0">
                <a:solidFill>
                  <a:srgbClr val="0070C0"/>
                </a:solidFill>
                <a:latin typeface="TW Cen MT"/>
              </a:rPr>
              <a:t>STAGES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ERASMUS</a:t>
            </a:r>
            <a:endParaRPr lang="fr-FR" sz="2000" dirty="0">
              <a:ea typeface="+mn-ea"/>
              <a:cs typeface="+mn-cs"/>
            </a:endParaRPr>
          </a:p>
          <a:p>
            <a:pPr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lang="fr-FR" dirty="0">
                <a:solidFill>
                  <a:srgbClr val="0070C0"/>
                </a:solidFill>
                <a:latin typeface="Tw Cen MT"/>
              </a:rPr>
              <a:t>IRLANDE, BELGIQUE ET ESPAGNE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1CF31BA-C9F9-9A74-F201-2E7E63D46D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1819" y="111726"/>
            <a:ext cx="1004355" cy="110889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6AB9F40-1DD4-1089-8B22-429CF65E9BDC}"/>
              </a:ext>
            </a:extLst>
          </p:cNvPr>
          <p:cNvSpPr txBox="1"/>
          <p:nvPr/>
        </p:nvSpPr>
        <p:spPr>
          <a:xfrm>
            <a:off x="2813157" y="872907"/>
            <a:ext cx="3559272" cy="400110"/>
          </a:xfrm>
          <a:prstGeom prst="rect">
            <a:avLst/>
          </a:prstGeom>
          <a:solidFill>
            <a:srgbClr val="D1C909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fr-FR" sz="2000">
                <a:solidFill>
                  <a:srgbClr val="000000"/>
                </a:solidFill>
                <a:latin typeface="Tw Cen MT"/>
                <a:cs typeface="Arial"/>
              </a:rPr>
              <a:t>Château-Gontier-sur-Mayenne</a:t>
            </a: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Image 20" descr="Une image contenant intérieur, pièce, scène, mur&#10;&#10;Description générée automatiquement">
            <a:extLst>
              <a:ext uri="{FF2B5EF4-FFF2-40B4-BE49-F238E27FC236}">
                <a16:creationId xmlns:a16="http://schemas.microsoft.com/office/drawing/2014/main" id="{5A80D94F-7B0B-158D-670D-0629AB3382C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3383" t="25543" r="16470" b="13143"/>
          <a:stretch/>
        </p:blipFill>
        <p:spPr>
          <a:xfrm>
            <a:off x="5797828" y="1633260"/>
            <a:ext cx="3207112" cy="1868349"/>
          </a:xfrm>
          <a:prstGeom prst="rect">
            <a:avLst/>
          </a:prstGeom>
          <a:ln>
            <a:solidFill>
              <a:srgbClr val="D1C909"/>
            </a:solidFill>
          </a:ln>
        </p:spPr>
      </p:pic>
      <p:pic>
        <p:nvPicPr>
          <p:cNvPr id="24" name="Image 23" descr="Une image contenant intérieur, Commerce de proximité, Magasin, magasin&#10;&#10;Description générée automatiquement">
            <a:extLst>
              <a:ext uri="{FF2B5EF4-FFF2-40B4-BE49-F238E27FC236}">
                <a16:creationId xmlns:a16="http://schemas.microsoft.com/office/drawing/2014/main" id="{0DD16552-53DF-DA96-2DCB-5F5AED9367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7574" y="3609006"/>
            <a:ext cx="3207354" cy="2134594"/>
          </a:xfrm>
          <a:prstGeom prst="rect">
            <a:avLst/>
          </a:prstGeom>
          <a:ln>
            <a:solidFill>
              <a:srgbClr val="D1C909"/>
            </a:solidFill>
          </a:ln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A75C94D6-DC3F-AEC7-0AB0-61EC99F5FF62}"/>
              </a:ext>
            </a:extLst>
          </p:cNvPr>
          <p:cNvSpPr txBox="1"/>
          <p:nvPr/>
        </p:nvSpPr>
        <p:spPr>
          <a:xfrm>
            <a:off x="5067444" y="6101794"/>
            <a:ext cx="3838393" cy="400110"/>
          </a:xfrm>
          <a:prstGeom prst="rect">
            <a:avLst/>
          </a:prstGeom>
          <a:solidFill>
            <a:srgbClr val="D1C90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b="1">
                <a:solidFill>
                  <a:srgbClr val="FFFFFF"/>
                </a:solidFill>
              </a:rPr>
              <a:t>Nouveau : </a:t>
            </a:r>
            <a:r>
              <a:rPr lang="fr-FR" sz="2000" b="1">
                <a:solidFill>
                  <a:srgbClr val="FFFFFF"/>
                </a:solidFill>
                <a:latin typeface="TW Cen MT"/>
              </a:rPr>
              <a:t>Académie de Handball </a:t>
            </a:r>
            <a:endParaRPr lang="fr-FR" sz="2000" b="1">
              <a:solidFill>
                <a:srgbClr val="FFFFFF"/>
              </a:solidFill>
            </a:endParaRPr>
          </a:p>
        </p:txBody>
      </p:sp>
      <p:pic>
        <p:nvPicPr>
          <p:cNvPr id="5" name="Image 4" descr="Une image contenant Polic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2F50A2ED-31AA-4191-BEED-2154C449C6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7482" y="872166"/>
            <a:ext cx="2981684" cy="54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1720" y="134199"/>
            <a:ext cx="7668344" cy="990600"/>
          </a:xfrm>
        </p:spPr>
        <p:txBody>
          <a:bodyPr>
            <a:normAutofit/>
          </a:bodyPr>
          <a:lstStyle/>
          <a:p>
            <a:r>
              <a:rPr lang="fr-FR" sz="3600" b="1"/>
              <a:t>La formation après la 3ème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528" y="6309320"/>
            <a:ext cx="8640960" cy="2880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>
                <a:solidFill>
                  <a:schemeClr val="tx1"/>
                </a:solidFill>
              </a:rPr>
              <a:t>Classe de 3</a:t>
            </a:r>
            <a:r>
              <a:rPr lang="fr-FR" sz="2400" b="1" baseline="30000">
                <a:solidFill>
                  <a:schemeClr val="tx1"/>
                </a:solidFill>
              </a:rPr>
              <a:t>ème </a:t>
            </a:r>
            <a:r>
              <a:rPr lang="fr-FR" sz="2400" b="1">
                <a:solidFill>
                  <a:schemeClr val="tx1"/>
                </a:solidFill>
              </a:rPr>
              <a:t> </a:t>
            </a:r>
            <a:r>
              <a:rPr lang="fr-FR" sz="2400" b="1">
                <a:solidFill>
                  <a:srgbClr val="FF0000"/>
                </a:solidFill>
              </a:rPr>
              <a:t>(avis du conseil de classe du troisième trimestre)</a:t>
            </a:r>
          </a:p>
        </p:txBody>
      </p:sp>
      <p:sp>
        <p:nvSpPr>
          <p:cNvPr id="8" name="Rectangle 7"/>
          <p:cNvSpPr/>
          <p:nvPr/>
        </p:nvSpPr>
        <p:spPr>
          <a:xfrm>
            <a:off x="4716016" y="5373216"/>
            <a:ext cx="4248472" cy="4888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>
                <a:solidFill>
                  <a:schemeClr val="tx1"/>
                </a:solidFill>
              </a:rPr>
              <a:t>Voie professionnelle</a:t>
            </a:r>
          </a:p>
        </p:txBody>
      </p:sp>
      <p:sp>
        <p:nvSpPr>
          <p:cNvPr id="9" name="Rectangle 8"/>
          <p:cNvSpPr/>
          <p:nvPr/>
        </p:nvSpPr>
        <p:spPr>
          <a:xfrm>
            <a:off x="323528" y="5373216"/>
            <a:ext cx="4248472" cy="4888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>
                <a:solidFill>
                  <a:schemeClr val="tx1"/>
                </a:solidFill>
              </a:rPr>
              <a:t>Voie générale et technologique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3528" y="4668366"/>
            <a:ext cx="4248472" cy="48882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2</a:t>
            </a:r>
            <a:r>
              <a:rPr lang="fr-FR" b="1" baseline="30000">
                <a:solidFill>
                  <a:schemeClr val="tx1"/>
                </a:solidFill>
              </a:rPr>
              <a:t>nde</a:t>
            </a:r>
            <a:r>
              <a:rPr lang="fr-FR" b="1">
                <a:solidFill>
                  <a:schemeClr val="tx1"/>
                </a:solidFill>
              </a:rPr>
              <a:t> générale et technologique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16016" y="4668366"/>
            <a:ext cx="2016224" cy="48882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2</a:t>
            </a:r>
            <a:r>
              <a:rPr lang="fr-FR" b="1" baseline="30000">
                <a:solidFill>
                  <a:schemeClr val="tx1"/>
                </a:solidFill>
              </a:rPr>
              <a:t>nde</a:t>
            </a:r>
            <a:r>
              <a:rPr lang="fr-FR" b="1">
                <a:solidFill>
                  <a:schemeClr val="tx1"/>
                </a:solidFill>
              </a:rPr>
              <a:t> Bac pro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948264" y="4668366"/>
            <a:ext cx="2016224" cy="48882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CAP 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16016" y="3789040"/>
            <a:ext cx="2016224" cy="48643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1</a:t>
            </a:r>
            <a:r>
              <a:rPr lang="fr-FR" b="1" baseline="30000">
                <a:solidFill>
                  <a:schemeClr val="tx1"/>
                </a:solidFill>
              </a:rPr>
              <a:t>ère</a:t>
            </a:r>
            <a:r>
              <a:rPr lang="fr-FR" b="1">
                <a:solidFill>
                  <a:schemeClr val="tx1"/>
                </a:solidFill>
              </a:rPr>
              <a:t> Bac Pro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948264" y="3789040"/>
            <a:ext cx="2016224" cy="48643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CAP 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16016" y="2852936"/>
            <a:ext cx="2016224" cy="48643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err="1">
                <a:solidFill>
                  <a:schemeClr val="tx1"/>
                </a:solidFill>
              </a:rPr>
              <a:t>Term</a:t>
            </a:r>
            <a:r>
              <a:rPr lang="fr-FR" b="1">
                <a:solidFill>
                  <a:schemeClr val="tx1"/>
                </a:solidFill>
              </a:rPr>
              <a:t>. Bac Pro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23528" y="3789040"/>
            <a:ext cx="2016224" cy="486434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1</a:t>
            </a:r>
            <a:r>
              <a:rPr lang="fr-FR" b="1" baseline="30000">
                <a:solidFill>
                  <a:schemeClr val="tx1"/>
                </a:solidFill>
              </a:rPr>
              <a:t>ère</a:t>
            </a:r>
            <a:r>
              <a:rPr lang="fr-FR" b="1">
                <a:solidFill>
                  <a:schemeClr val="tx1"/>
                </a:solidFill>
              </a:rPr>
              <a:t> générale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555776" y="3789040"/>
            <a:ext cx="2016224" cy="486434"/>
          </a:xfrm>
          <a:prstGeom prst="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1</a:t>
            </a:r>
            <a:r>
              <a:rPr lang="fr-FR" b="1" baseline="30000">
                <a:solidFill>
                  <a:schemeClr val="tx1"/>
                </a:solidFill>
              </a:rPr>
              <a:t>ère</a:t>
            </a:r>
            <a:r>
              <a:rPr lang="fr-FR" b="1">
                <a:solidFill>
                  <a:schemeClr val="tx1"/>
                </a:solidFill>
              </a:rPr>
              <a:t> technologique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23528" y="2852936"/>
            <a:ext cx="2016224" cy="486434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err="1">
                <a:solidFill>
                  <a:schemeClr val="tx1"/>
                </a:solidFill>
              </a:rPr>
              <a:t>Term</a:t>
            </a:r>
            <a:r>
              <a:rPr lang="fr-FR" b="1">
                <a:solidFill>
                  <a:schemeClr val="tx1"/>
                </a:solidFill>
              </a:rPr>
              <a:t>. générale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411760" y="2852936"/>
            <a:ext cx="2160240" cy="486434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err="1">
                <a:solidFill>
                  <a:schemeClr val="tx1"/>
                </a:solidFill>
              </a:rPr>
              <a:t>Term</a:t>
            </a:r>
            <a:r>
              <a:rPr lang="fr-FR" b="1">
                <a:solidFill>
                  <a:schemeClr val="tx1"/>
                </a:solidFill>
              </a:rPr>
              <a:t>. technologique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455719" y="2304669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/>
              <a:t>Bac Général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308995" y="2290377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/>
              <a:t>Bac Technologique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4637656" y="2320502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/>
              <a:t>Bac Professionnel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7164288" y="3399014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/>
              <a:t>CAP</a:t>
            </a:r>
          </a:p>
        </p:txBody>
      </p:sp>
      <p:cxnSp>
        <p:nvCxnSpPr>
          <p:cNvPr id="36" name="Connecteur droit avec flèche 35"/>
          <p:cNvCxnSpPr>
            <a:stCxn id="4" idx="0"/>
            <a:endCxn id="8" idx="2"/>
          </p:cNvCxnSpPr>
          <p:nvPr/>
        </p:nvCxnSpPr>
        <p:spPr>
          <a:xfrm flipV="1">
            <a:off x="4644008" y="5862042"/>
            <a:ext cx="2196244" cy="4472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>
            <a:stCxn id="4" idx="0"/>
            <a:endCxn id="9" idx="2"/>
          </p:cNvCxnSpPr>
          <p:nvPr/>
        </p:nvCxnSpPr>
        <p:spPr>
          <a:xfrm flipH="1" flipV="1">
            <a:off x="2447764" y="5862042"/>
            <a:ext cx="2196244" cy="4472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>
            <a:stCxn id="13" idx="0"/>
            <a:endCxn id="20" idx="2"/>
          </p:cNvCxnSpPr>
          <p:nvPr/>
        </p:nvCxnSpPr>
        <p:spPr>
          <a:xfrm flipH="1" flipV="1">
            <a:off x="1331640" y="4275474"/>
            <a:ext cx="1116124" cy="3928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>
            <a:stCxn id="13" idx="0"/>
            <a:endCxn id="21" idx="2"/>
          </p:cNvCxnSpPr>
          <p:nvPr/>
        </p:nvCxnSpPr>
        <p:spPr>
          <a:xfrm flipV="1">
            <a:off x="2447764" y="4275474"/>
            <a:ext cx="1116124" cy="3928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>
            <a:stCxn id="20" idx="0"/>
            <a:endCxn id="22" idx="2"/>
          </p:cNvCxnSpPr>
          <p:nvPr/>
        </p:nvCxnSpPr>
        <p:spPr>
          <a:xfrm flipV="1">
            <a:off x="1331640" y="3339370"/>
            <a:ext cx="0" cy="4496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>
            <a:cxnSpLocks/>
            <a:stCxn id="21" idx="0"/>
            <a:endCxn id="23" idx="2"/>
          </p:cNvCxnSpPr>
          <p:nvPr/>
        </p:nvCxnSpPr>
        <p:spPr>
          <a:xfrm flipH="1" flipV="1">
            <a:off x="3491880" y="3339370"/>
            <a:ext cx="72008" cy="4496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>
            <a:stCxn id="14" idx="0"/>
            <a:endCxn id="16" idx="2"/>
          </p:cNvCxnSpPr>
          <p:nvPr/>
        </p:nvCxnSpPr>
        <p:spPr>
          <a:xfrm flipV="1">
            <a:off x="5724128" y="4275474"/>
            <a:ext cx="0" cy="3928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>
            <a:endCxn id="19" idx="2"/>
          </p:cNvCxnSpPr>
          <p:nvPr/>
        </p:nvCxnSpPr>
        <p:spPr>
          <a:xfrm flipV="1">
            <a:off x="5724128" y="3339370"/>
            <a:ext cx="0" cy="4496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 flipV="1">
            <a:off x="7956376" y="4260244"/>
            <a:ext cx="0" cy="3928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Flèche droite 53"/>
          <p:cNvSpPr/>
          <p:nvPr/>
        </p:nvSpPr>
        <p:spPr>
          <a:xfrm rot="18704719">
            <a:off x="4200488" y="4385791"/>
            <a:ext cx="886605" cy="144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Flèche droite 56"/>
          <p:cNvSpPr/>
          <p:nvPr/>
        </p:nvSpPr>
        <p:spPr>
          <a:xfrm rot="10800000">
            <a:off x="6545737" y="3872234"/>
            <a:ext cx="494876" cy="2483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5C05544-6A7B-4997-A109-6C41082CC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125" y="1804754"/>
            <a:ext cx="237765" cy="5564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C159C86-36CE-4CE9-9CF4-65735D734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631" y="1804753"/>
            <a:ext cx="237765" cy="48562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43C2B0B-636D-40EC-92B2-63A6296C8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248" y="1804754"/>
            <a:ext cx="237765" cy="55935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87D7EFE-D017-4341-8998-6172A6520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7484">
            <a:off x="7873496" y="2701294"/>
            <a:ext cx="237765" cy="60965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905745E-2F85-493E-8018-30D13ABEA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088926">
            <a:off x="6914642" y="2004685"/>
            <a:ext cx="248302" cy="6366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1C3BD1-1BC8-485B-BDB9-14E1E8D3B4DB}"/>
              </a:ext>
            </a:extLst>
          </p:cNvPr>
          <p:cNvSpPr/>
          <p:nvPr/>
        </p:nvSpPr>
        <p:spPr>
          <a:xfrm>
            <a:off x="7469792" y="2021266"/>
            <a:ext cx="1314165" cy="2893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</a:rPr>
              <a:t>Vie active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BC75BA2-FFA0-42AB-8D23-6CEA35FBF861}"/>
              </a:ext>
            </a:extLst>
          </p:cNvPr>
          <p:cNvSpPr/>
          <p:nvPr/>
        </p:nvSpPr>
        <p:spPr>
          <a:xfrm>
            <a:off x="5148064" y="1556792"/>
            <a:ext cx="1152128" cy="2479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</a:rPr>
              <a:t>Etudes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D6E3641F-1EEE-4145-A806-CA5AEFE88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55" y="1467720"/>
            <a:ext cx="1170533" cy="49991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13F46AB-8440-49F6-B011-7B50E1468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68" y="1468389"/>
            <a:ext cx="1170533" cy="499915"/>
          </a:xfrm>
          <a:prstGeom prst="rect">
            <a:avLst/>
          </a:prstGeom>
        </p:spPr>
      </p:pic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8F3CC044-7012-BDD2-2A71-F8370C81C2C8}"/>
              </a:ext>
            </a:extLst>
          </p:cNvPr>
          <p:cNvSpPr/>
          <p:nvPr/>
        </p:nvSpPr>
        <p:spPr>
          <a:xfrm>
            <a:off x="4355976" y="4858665"/>
            <a:ext cx="720079" cy="1407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 : double flèche horizontale 17">
            <a:extLst>
              <a:ext uri="{FF2B5EF4-FFF2-40B4-BE49-F238E27FC236}">
                <a16:creationId xmlns:a16="http://schemas.microsoft.com/office/drawing/2014/main" id="{9F8F9E07-19F3-81E0-8162-92109E2B67D3}"/>
              </a:ext>
            </a:extLst>
          </p:cNvPr>
          <p:cNvSpPr/>
          <p:nvPr/>
        </p:nvSpPr>
        <p:spPr>
          <a:xfrm>
            <a:off x="4391980" y="3853195"/>
            <a:ext cx="576063" cy="18883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 : droite 27">
            <a:extLst>
              <a:ext uri="{FF2B5EF4-FFF2-40B4-BE49-F238E27FC236}">
                <a16:creationId xmlns:a16="http://schemas.microsoft.com/office/drawing/2014/main" id="{1271527D-1328-EF01-C594-739FC3C80634}"/>
              </a:ext>
            </a:extLst>
          </p:cNvPr>
          <p:cNvSpPr/>
          <p:nvPr/>
        </p:nvSpPr>
        <p:spPr>
          <a:xfrm rot="13195814">
            <a:off x="4217910" y="4416688"/>
            <a:ext cx="815949" cy="913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 : droite 32">
            <a:extLst>
              <a:ext uri="{FF2B5EF4-FFF2-40B4-BE49-F238E27FC236}">
                <a16:creationId xmlns:a16="http://schemas.microsoft.com/office/drawing/2014/main" id="{0E53BE7C-5489-3F1C-D485-E613E6447594}"/>
              </a:ext>
            </a:extLst>
          </p:cNvPr>
          <p:cNvSpPr/>
          <p:nvPr/>
        </p:nvSpPr>
        <p:spPr>
          <a:xfrm>
            <a:off x="2070024" y="4104758"/>
            <a:ext cx="720079" cy="1407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071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llipse 16"/>
          <p:cNvSpPr/>
          <p:nvPr/>
        </p:nvSpPr>
        <p:spPr>
          <a:xfrm>
            <a:off x="7829971" y="2692794"/>
            <a:ext cx="1275081" cy="1898316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13793" y="-60664"/>
            <a:ext cx="7359352" cy="990600"/>
          </a:xfrm>
        </p:spPr>
        <p:txBody>
          <a:bodyPr>
            <a:normAutofit/>
          </a:bodyPr>
          <a:lstStyle/>
          <a:p>
            <a:r>
              <a:rPr lang="fr-FR" sz="4000" b="1"/>
              <a:t>Lycée DON BOSCO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1560" y="1628800"/>
            <a:ext cx="8424936" cy="5229200"/>
          </a:xfrm>
        </p:spPr>
        <p:txBody>
          <a:bodyPr>
            <a:normAutofit/>
          </a:bodyPr>
          <a:lstStyle/>
          <a:p>
            <a:pPr marL="0" indent="0">
              <a:buClr>
                <a:srgbClr val="FF9900"/>
              </a:buClr>
              <a:buNone/>
            </a:pPr>
            <a:r>
              <a:rPr lang="fr-FR" sz="1800" b="1"/>
              <a:t>Options de seconde Générale et Technologique</a:t>
            </a:r>
          </a:p>
          <a:p>
            <a:pPr marL="0" indent="0">
              <a:buNone/>
            </a:pPr>
            <a:r>
              <a:rPr lang="fr-FR" sz="1800" b="1" i="1" u="sng"/>
              <a:t>Enseignement général 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1800"/>
              <a:t>LV C : Allemand, Espagnol, Japonais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1800"/>
              <a:t>Latin, EPS, Arts Plastiques, </a:t>
            </a:r>
          </a:p>
          <a:p>
            <a:pPr marL="0" indent="0">
              <a:buNone/>
            </a:pPr>
            <a:endParaRPr lang="fr-FR" sz="2300"/>
          </a:p>
          <a:p>
            <a:pPr marL="0" indent="0">
              <a:buNone/>
            </a:pPr>
            <a:r>
              <a:rPr lang="fr-FR" sz="1800" i="1"/>
              <a:t>  Parcours Perso EURO Anglais -  Cambridge</a:t>
            </a:r>
          </a:p>
          <a:p>
            <a:pPr marL="0" indent="0">
              <a:buNone/>
            </a:pPr>
            <a:r>
              <a:rPr lang="fr-FR" sz="1800" i="1"/>
              <a:t>  Pôle départemental d’Athlétisme</a:t>
            </a:r>
          </a:p>
          <a:p>
            <a:pPr marL="0" indent="0">
              <a:buNone/>
            </a:pPr>
            <a:endParaRPr lang="fr-FR" sz="1800" i="1"/>
          </a:p>
          <a:p>
            <a:pPr marL="0" indent="0">
              <a:buNone/>
            </a:pPr>
            <a:r>
              <a:rPr lang="fr-FR" sz="1800" b="1" i="1" u="sng"/>
              <a:t>Enseignement technologique :</a:t>
            </a:r>
            <a:endParaRPr lang="fr-FR" sz="1800" b="1" i="1"/>
          </a:p>
          <a:p>
            <a:r>
              <a:rPr lang="fr-FR" sz="1800"/>
              <a:t>Management et Gestion</a:t>
            </a:r>
          </a:p>
          <a:p>
            <a:r>
              <a:rPr lang="fr-FR" sz="1800"/>
              <a:t>Sciences de l’ingénieur</a:t>
            </a:r>
            <a:endParaRPr lang="fr-FR" sz="1800" b="1"/>
          </a:p>
          <a:p>
            <a:pPr marL="0" indent="0">
              <a:buNone/>
            </a:pPr>
            <a:r>
              <a:rPr lang="fr-FR" sz="1800" b="1"/>
              <a:t>LYCÉE GÉNÉRAL </a:t>
            </a:r>
          </a:p>
          <a:p>
            <a:pPr marL="0" indent="0">
              <a:buNone/>
            </a:pPr>
            <a:r>
              <a:rPr lang="fr-FR" sz="1800" b="1"/>
              <a:t>           Première Générale </a:t>
            </a:r>
          </a:p>
          <a:p>
            <a:pPr marL="0" indent="0">
              <a:buNone/>
            </a:pPr>
            <a:endParaRPr lang="fr-FR" sz="1800"/>
          </a:p>
          <a:p>
            <a:endParaRPr lang="fr-FR" sz="4400"/>
          </a:p>
          <a:p>
            <a:pPr marL="0" indent="0">
              <a:buNone/>
            </a:pPr>
            <a:endParaRPr lang="fr-FR" sz="4300"/>
          </a:p>
          <a:p>
            <a:pPr marL="0" indent="0">
              <a:buNone/>
            </a:pPr>
            <a:endParaRPr lang="fr-FR" sz="4300"/>
          </a:p>
          <a:p>
            <a:pPr marL="0" indent="0">
              <a:buNone/>
            </a:pPr>
            <a:endParaRPr lang="fr-FR" sz="4300"/>
          </a:p>
          <a:p>
            <a:pPr marL="0" indent="0">
              <a:buNone/>
            </a:pPr>
            <a:endParaRPr lang="fr-FR" sz="4300"/>
          </a:p>
          <a:p>
            <a:pPr marL="0" indent="0">
              <a:buNone/>
            </a:pPr>
            <a:endParaRPr lang="fr-FR" sz="4300"/>
          </a:p>
        </p:txBody>
      </p:sp>
      <p:sp>
        <p:nvSpPr>
          <p:cNvPr id="4" name="ZoneTexte 3"/>
          <p:cNvSpPr txBox="1"/>
          <p:nvPr/>
        </p:nvSpPr>
        <p:spPr>
          <a:xfrm>
            <a:off x="2787817" y="773777"/>
            <a:ext cx="138599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 MAYENNE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B710C4-9652-4D73-8189-69D8D548DAA5}"/>
              </a:ext>
            </a:extLst>
          </p:cNvPr>
          <p:cNvSpPr/>
          <p:nvPr/>
        </p:nvSpPr>
        <p:spPr>
          <a:xfrm>
            <a:off x="3972355" y="542860"/>
            <a:ext cx="41984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EC306"/>
                </a:solidFill>
                <a:effectLst>
                  <a:outerShdw blurRad="12700" dist="38100" dir="2700000" algn="tl" rotWithShape="0">
                    <a:srgbClr val="FEC30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Internat G/F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A81113A-5F7B-4B60-BF51-C7E54CB6E498}"/>
              </a:ext>
            </a:extLst>
          </p:cNvPr>
          <p:cNvSpPr txBox="1"/>
          <p:nvPr/>
        </p:nvSpPr>
        <p:spPr>
          <a:xfrm>
            <a:off x="6071601" y="147804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https://donboscomayenne.fr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932" y="91720"/>
            <a:ext cx="1152128" cy="115212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6390" y="3987632"/>
            <a:ext cx="2427114" cy="5744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507" y="3509690"/>
            <a:ext cx="2187974" cy="454507"/>
          </a:xfrm>
          <a:prstGeom prst="rect">
            <a:avLst/>
          </a:prstGeom>
        </p:spPr>
      </p:pic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D71A7DAD-526B-1654-82C4-AE8E27E68A4E}"/>
              </a:ext>
            </a:extLst>
          </p:cNvPr>
          <p:cNvSpPr/>
          <p:nvPr/>
        </p:nvSpPr>
        <p:spPr>
          <a:xfrm>
            <a:off x="827584" y="6266149"/>
            <a:ext cx="189561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2" name="Signe Plus 11">
            <a:extLst>
              <a:ext uri="{FF2B5EF4-FFF2-40B4-BE49-F238E27FC236}">
                <a16:creationId xmlns:a16="http://schemas.microsoft.com/office/drawing/2014/main" id="{6882B05C-2BCA-ADD8-3D2B-48FE898CF5FC}"/>
              </a:ext>
            </a:extLst>
          </p:cNvPr>
          <p:cNvSpPr/>
          <p:nvPr/>
        </p:nvSpPr>
        <p:spPr>
          <a:xfrm flipV="1">
            <a:off x="344795" y="3778215"/>
            <a:ext cx="286072" cy="337417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1040" y="118212"/>
            <a:ext cx="1422464" cy="434642"/>
          </a:xfrm>
          <a:prstGeom prst="rect">
            <a:avLst/>
          </a:prstGeom>
        </p:spPr>
      </p:pic>
      <p:sp>
        <p:nvSpPr>
          <p:cNvPr id="20" name="Ellipse 19"/>
          <p:cNvSpPr/>
          <p:nvPr/>
        </p:nvSpPr>
        <p:spPr>
          <a:xfrm>
            <a:off x="6828127" y="5017010"/>
            <a:ext cx="2112959" cy="1500799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5868682" y="1901712"/>
            <a:ext cx="1943056" cy="1500799"/>
          </a:xfrm>
          <a:prstGeom prst="ellips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4488945" y="5076617"/>
            <a:ext cx="2091002" cy="1441192"/>
          </a:xfrm>
          <a:prstGeom prst="ellipse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3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2998" y="-139659"/>
            <a:ext cx="7359352" cy="990600"/>
          </a:xfrm>
        </p:spPr>
        <p:txBody>
          <a:bodyPr>
            <a:normAutofit/>
          </a:bodyPr>
          <a:lstStyle/>
          <a:p>
            <a:r>
              <a:rPr lang="fr-FR" sz="4000" b="1"/>
              <a:t>Lycée DON BOSCO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79512" y="1569029"/>
            <a:ext cx="7863408" cy="5288971"/>
          </a:xfrm>
        </p:spPr>
        <p:txBody>
          <a:bodyPr>
            <a:normAutofit lnSpcReduction="10000"/>
          </a:bodyPr>
          <a:lstStyle/>
          <a:p>
            <a:pPr marL="0" lvl="0" indent="0">
              <a:buClr>
                <a:srgbClr val="A6B727"/>
              </a:buClr>
              <a:buNone/>
            </a:pPr>
            <a:r>
              <a:rPr lang="fr-FR" sz="1800" b="1">
                <a:solidFill>
                  <a:srgbClr val="000000"/>
                </a:solidFill>
              </a:rPr>
              <a:t>LYCÉE PROFESSIONNEL / CFP-UFA Don Bosco</a:t>
            </a:r>
          </a:p>
          <a:p>
            <a:pPr marL="0" lvl="0" indent="0">
              <a:buClr>
                <a:srgbClr val="A6B727"/>
              </a:buClr>
              <a:buNone/>
            </a:pPr>
            <a:r>
              <a:rPr lang="fr-FR" sz="1800" u="sng">
                <a:solidFill>
                  <a:srgbClr val="000000"/>
                </a:solidFill>
              </a:rPr>
              <a:t>Seconde Métiers de la Beauté et du Bien-être</a:t>
            </a:r>
          </a:p>
          <a:p>
            <a:pPr lvl="0">
              <a:buClr>
                <a:srgbClr val="A6B727"/>
              </a:buClr>
            </a:pPr>
            <a:r>
              <a:rPr lang="fr-FR" sz="1800" b="1">
                <a:solidFill>
                  <a:srgbClr val="000000"/>
                </a:solidFill>
              </a:rPr>
              <a:t>Bac Pro </a:t>
            </a:r>
            <a:r>
              <a:rPr lang="fr-FR" sz="1800">
                <a:solidFill>
                  <a:srgbClr val="000000"/>
                </a:solidFill>
              </a:rPr>
              <a:t>Esthétique Cosmétique Parfumerie        </a:t>
            </a:r>
          </a:p>
          <a:p>
            <a:pPr lvl="0">
              <a:buClr>
                <a:srgbClr val="A6B727"/>
              </a:buClr>
            </a:pPr>
            <a:r>
              <a:rPr lang="fr-FR" sz="1800" b="1">
                <a:solidFill>
                  <a:srgbClr val="000000"/>
                </a:solidFill>
              </a:rPr>
              <a:t>CAP</a:t>
            </a:r>
            <a:r>
              <a:rPr lang="fr-FR" sz="1800">
                <a:solidFill>
                  <a:srgbClr val="000000"/>
                </a:solidFill>
              </a:rPr>
              <a:t>  Esthétique Cosmétique Parfumerie</a:t>
            </a:r>
          </a:p>
          <a:p>
            <a:pPr lvl="0">
              <a:buClr>
                <a:srgbClr val="A6B727"/>
              </a:buClr>
            </a:pPr>
            <a:r>
              <a:rPr lang="fr-FR" sz="1800" b="1">
                <a:solidFill>
                  <a:srgbClr val="000000"/>
                </a:solidFill>
              </a:rPr>
              <a:t>Bac Pro </a:t>
            </a:r>
            <a:r>
              <a:rPr lang="fr-FR" sz="1800"/>
              <a:t>Métiers de la coiffure </a:t>
            </a:r>
            <a:endParaRPr lang="fr-FR" sz="1800" b="1"/>
          </a:p>
          <a:p>
            <a:pPr lvl="0">
              <a:buClr>
                <a:srgbClr val="A6B727"/>
              </a:buClr>
            </a:pPr>
            <a:r>
              <a:rPr lang="fr-FR" sz="1800" b="1"/>
              <a:t>CAP</a:t>
            </a:r>
            <a:r>
              <a:rPr lang="fr-FR" sz="1800"/>
              <a:t> Métiers de la coiffure (Apprentissage)  </a:t>
            </a:r>
            <a:endParaRPr lang="fr-FR" sz="1800">
              <a:solidFill>
                <a:srgbClr val="FF0000"/>
              </a:solidFill>
            </a:endParaRPr>
          </a:p>
          <a:p>
            <a:pPr marL="0" lvl="0" indent="0">
              <a:buClr>
                <a:srgbClr val="A6B727"/>
              </a:buClr>
              <a:buNone/>
            </a:pPr>
            <a:r>
              <a:rPr lang="fr-FR" sz="1800" u="sng">
                <a:solidFill>
                  <a:srgbClr val="000000"/>
                </a:solidFill>
              </a:rPr>
              <a:t>Seconde Métiers de la relation client</a:t>
            </a:r>
          </a:p>
          <a:p>
            <a:pPr lvl="0">
              <a:buClr>
                <a:srgbClr val="A6B727"/>
              </a:buClr>
            </a:pPr>
            <a:r>
              <a:rPr lang="fr-FR" sz="1800" b="1">
                <a:solidFill>
                  <a:srgbClr val="000000"/>
                </a:solidFill>
              </a:rPr>
              <a:t>Bac Pro </a:t>
            </a:r>
            <a:r>
              <a:rPr lang="fr-FR" sz="1800">
                <a:solidFill>
                  <a:srgbClr val="000000"/>
                </a:solidFill>
              </a:rPr>
              <a:t>Métiers du Commerce et de la Vente </a:t>
            </a:r>
          </a:p>
          <a:p>
            <a:pPr marL="0" lvl="0" indent="0">
              <a:buClr>
                <a:srgbClr val="A6B727"/>
              </a:buClr>
              <a:buNone/>
            </a:pPr>
            <a:r>
              <a:rPr lang="fr-FR" sz="1800">
                <a:solidFill>
                  <a:srgbClr val="000000"/>
                </a:solidFill>
              </a:rPr>
              <a:t>option A (Animation et gestion de l’espace commercial)</a:t>
            </a:r>
          </a:p>
          <a:p>
            <a:pPr lvl="0">
              <a:buClr>
                <a:srgbClr val="A6B727"/>
              </a:buClr>
            </a:pPr>
            <a:r>
              <a:rPr lang="fr-FR" sz="1800" b="1">
                <a:solidFill>
                  <a:srgbClr val="000000"/>
                </a:solidFill>
              </a:rPr>
              <a:t>Bac Pro </a:t>
            </a:r>
            <a:r>
              <a:rPr lang="fr-FR" sz="1800">
                <a:solidFill>
                  <a:srgbClr val="000000"/>
                </a:solidFill>
              </a:rPr>
              <a:t>Métiers du Commerce et de la Vente </a:t>
            </a:r>
          </a:p>
          <a:p>
            <a:pPr marL="0" lvl="0" indent="0">
              <a:buClr>
                <a:srgbClr val="A6B727"/>
              </a:buClr>
              <a:buNone/>
            </a:pPr>
            <a:r>
              <a:rPr lang="fr-FR" sz="1800">
                <a:solidFill>
                  <a:srgbClr val="000000"/>
                </a:solidFill>
              </a:rPr>
              <a:t>option B (Prospection-clientèle et valorisation de l’offre commerciale)</a:t>
            </a:r>
          </a:p>
          <a:p>
            <a:pPr lvl="0">
              <a:buClr>
                <a:srgbClr val="A6B727"/>
              </a:buClr>
            </a:pPr>
            <a:r>
              <a:rPr lang="fr-FR" sz="1800" b="1">
                <a:solidFill>
                  <a:srgbClr val="000000"/>
                </a:solidFill>
              </a:rPr>
              <a:t>Bac Pro </a:t>
            </a:r>
            <a:r>
              <a:rPr lang="fr-FR" sz="1800">
                <a:solidFill>
                  <a:srgbClr val="000000"/>
                </a:solidFill>
              </a:rPr>
              <a:t>Métiers de l’Accueil</a:t>
            </a:r>
          </a:p>
          <a:p>
            <a:pPr lvl="0">
              <a:buClr>
                <a:srgbClr val="A6B727"/>
              </a:buClr>
            </a:pPr>
            <a:r>
              <a:rPr lang="fr-FR" sz="1800" b="1">
                <a:solidFill>
                  <a:srgbClr val="000000"/>
                </a:solidFill>
              </a:rPr>
              <a:t>CAP</a:t>
            </a:r>
            <a:r>
              <a:rPr lang="fr-FR" sz="1800">
                <a:solidFill>
                  <a:srgbClr val="000000"/>
                </a:solidFill>
              </a:rPr>
              <a:t>  Equipier Polyvalent du Commerce</a:t>
            </a:r>
          </a:p>
          <a:p>
            <a:pPr marL="0" lvl="0" indent="0">
              <a:buClr>
                <a:srgbClr val="A6B727"/>
              </a:buClr>
              <a:buNone/>
            </a:pPr>
            <a:r>
              <a:rPr lang="fr-FR" sz="1800" u="sng">
                <a:solidFill>
                  <a:srgbClr val="000000"/>
                </a:solidFill>
              </a:rPr>
              <a:t>Seconde Métiers de la gestion administrative, du transport et de la logistique</a:t>
            </a:r>
          </a:p>
          <a:p>
            <a:pPr lvl="0">
              <a:buClr>
                <a:srgbClr val="A6B727"/>
              </a:buClr>
            </a:pPr>
            <a:r>
              <a:rPr lang="fr-FR" sz="1800" b="1">
                <a:solidFill>
                  <a:srgbClr val="000000"/>
                </a:solidFill>
              </a:rPr>
              <a:t>Bac Pro </a:t>
            </a:r>
            <a:r>
              <a:rPr lang="fr-FR" sz="1800">
                <a:solidFill>
                  <a:srgbClr val="000000"/>
                </a:solidFill>
              </a:rPr>
              <a:t>Organisation de Transport de Marchandises</a:t>
            </a:r>
          </a:p>
          <a:p>
            <a:pPr marL="0" indent="0">
              <a:buNone/>
            </a:pPr>
            <a:endParaRPr lang="fr-FR" sz="6400" b="1" i="1" u="sng"/>
          </a:p>
          <a:p>
            <a:pPr marL="0" indent="0">
              <a:buNone/>
            </a:pPr>
            <a:endParaRPr lang="fr-FR" sz="4300"/>
          </a:p>
        </p:txBody>
      </p:sp>
      <p:sp>
        <p:nvSpPr>
          <p:cNvPr id="4" name="ZoneTexte 3"/>
          <p:cNvSpPr txBox="1"/>
          <p:nvPr/>
        </p:nvSpPr>
        <p:spPr>
          <a:xfrm>
            <a:off x="2809232" y="690298"/>
            <a:ext cx="130198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MAYENNE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B710C4-9652-4D73-8189-69D8D548DAA5}"/>
              </a:ext>
            </a:extLst>
          </p:cNvPr>
          <p:cNvSpPr/>
          <p:nvPr/>
        </p:nvSpPr>
        <p:spPr>
          <a:xfrm>
            <a:off x="4397089" y="546045"/>
            <a:ext cx="30636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EC306"/>
                </a:solidFill>
                <a:effectLst>
                  <a:outerShdw blurRad="12700" dist="38100" dir="2700000" algn="tl" rotWithShape="0">
                    <a:srgbClr val="FEC30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Internat G/F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A81113A-5F7B-4B60-BF51-C7E54CB6E498}"/>
              </a:ext>
            </a:extLst>
          </p:cNvPr>
          <p:cNvSpPr txBox="1"/>
          <p:nvPr/>
        </p:nvSpPr>
        <p:spPr>
          <a:xfrm>
            <a:off x="6012160" y="1569184"/>
            <a:ext cx="44279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https://donboscomayenne.fr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688" y="73911"/>
            <a:ext cx="1057268" cy="105726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1934626"/>
            <a:ext cx="3134720" cy="560767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5943272" y="3637367"/>
            <a:ext cx="1719747" cy="1268250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7170408" y="2606965"/>
            <a:ext cx="1662560" cy="1189139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7201036" y="5494955"/>
            <a:ext cx="1683767" cy="1296144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0653" y="95050"/>
            <a:ext cx="1422464" cy="434642"/>
          </a:xfrm>
          <a:prstGeom prst="rect">
            <a:avLst/>
          </a:prstGeom>
        </p:spPr>
      </p:pic>
      <p:sp>
        <p:nvSpPr>
          <p:cNvPr id="16" name="Ellipse 15"/>
          <p:cNvSpPr/>
          <p:nvPr/>
        </p:nvSpPr>
        <p:spPr>
          <a:xfrm>
            <a:off x="7663019" y="4312054"/>
            <a:ext cx="1368000" cy="1116000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902" t="7020" r="9458" b="7054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820" y="5343467"/>
            <a:ext cx="1896234" cy="45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6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/>
              <a:t>Lycée </a:t>
            </a:r>
            <a:br>
              <a:rPr lang="fr-FR" sz="2800" b="1"/>
            </a:br>
            <a:r>
              <a:rPr lang="fr-FR" sz="2800" b="1"/>
              <a:t>IMMACULÉE CONCEPTION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76464" y="1443490"/>
            <a:ext cx="8860032" cy="5404536"/>
          </a:xfrm>
        </p:spPr>
        <p:txBody>
          <a:bodyPr vert="horz" lIns="91440" tIns="45720" rIns="91440" bIns="45720" anchor="t">
            <a:noAutofit/>
          </a:bodyPr>
          <a:lstStyle/>
          <a:p>
            <a:pPr marL="0" indent="0">
              <a:buClr>
                <a:srgbClr val="FF9900"/>
              </a:buClr>
              <a:buNone/>
            </a:pPr>
            <a:r>
              <a:rPr lang="fr-FR" sz="1800" b="1"/>
              <a:t>Options de seconde Général et Technologique</a:t>
            </a:r>
          </a:p>
          <a:p>
            <a:pPr marL="0" indent="0">
              <a:buClr>
                <a:srgbClr val="FF9900"/>
              </a:buClr>
              <a:buNone/>
            </a:pPr>
            <a:r>
              <a:rPr lang="fr-FR" sz="1800" b="1" i="1" u="sng"/>
              <a:t>Enseignement Général :</a:t>
            </a:r>
          </a:p>
          <a:p>
            <a:r>
              <a:rPr lang="fr-FR" sz="1800"/>
              <a:t>Latin, Arts Plastiques, Cinéma-audiovisuel</a:t>
            </a:r>
          </a:p>
          <a:p>
            <a:pPr marL="0" indent="0">
              <a:buNone/>
            </a:pPr>
            <a:r>
              <a:rPr lang="fr-FR" sz="1800"/>
              <a:t>              Parcours EURO      Certification double bac / TOEIC</a:t>
            </a:r>
          </a:p>
          <a:p>
            <a:pPr marL="0" indent="0">
              <a:buNone/>
            </a:pPr>
            <a:r>
              <a:rPr lang="fr-FR" sz="1800" b="1" i="1" u="sng"/>
              <a:t>Enseignement Technologique :</a:t>
            </a:r>
          </a:p>
          <a:p>
            <a:pPr lvl="0">
              <a:buClr>
                <a:srgbClr val="A6B727"/>
              </a:buClr>
            </a:pPr>
            <a:r>
              <a:rPr lang="fr-FR" sz="1800">
                <a:solidFill>
                  <a:srgbClr val="000000"/>
                </a:solidFill>
              </a:rPr>
              <a:t>SIIT (Sciences de l’ingénieur et innovation technologique)</a:t>
            </a:r>
          </a:p>
          <a:p>
            <a:pPr marL="0" indent="0">
              <a:buNone/>
            </a:pPr>
            <a:r>
              <a:rPr lang="fr-FR" sz="1800" b="1"/>
              <a:t>  </a:t>
            </a:r>
            <a:r>
              <a:rPr lang="fr-FR" sz="1800" b="1">
                <a:latin typeface="TW Cen MT"/>
              </a:rPr>
              <a:t>  LYCÉE GÉNÉRAL ET TECHNOLOGIQUE</a:t>
            </a:r>
          </a:p>
          <a:p>
            <a:pPr>
              <a:buNone/>
            </a:pPr>
            <a:r>
              <a:rPr lang="fr-FR" sz="1800" b="1">
                <a:latin typeface="TW Cen MT"/>
              </a:rPr>
              <a:t> + Première Générale </a:t>
            </a:r>
            <a:endParaRPr lang="fr-FR"/>
          </a:p>
          <a:p>
            <a:pPr>
              <a:buNone/>
            </a:pPr>
            <a:r>
              <a:rPr lang="fr-FR" sz="1800" b="1">
                <a:latin typeface="TW Cen MT"/>
              </a:rPr>
              <a:t> + Première STI2D</a:t>
            </a:r>
            <a:r>
              <a:rPr lang="fr-FR" sz="1800">
                <a:latin typeface="TW Cen MT"/>
              </a:rPr>
              <a:t> (Sciences et technologies de l’industrie et du développement durable)</a:t>
            </a:r>
            <a:endParaRPr lang="fr-FR"/>
          </a:p>
          <a:p>
            <a:pPr>
              <a:buNone/>
            </a:pPr>
            <a:r>
              <a:rPr lang="fr-FR" sz="1800" b="1">
                <a:latin typeface="TW Cen MT"/>
              </a:rPr>
              <a:t>LYCÉE PROFESSIONNEL / UFA </a:t>
            </a:r>
            <a:r>
              <a:rPr lang="fr-FR" sz="1800" b="1" err="1">
                <a:latin typeface="TW Cen MT"/>
              </a:rPr>
              <a:t>Immac</a:t>
            </a:r>
            <a:endParaRPr lang="fr-FR" err="1"/>
          </a:p>
          <a:p>
            <a:pPr>
              <a:buNone/>
            </a:pPr>
            <a:r>
              <a:rPr lang="fr-FR" sz="1800">
                <a:solidFill>
                  <a:srgbClr val="A6B727"/>
                </a:solidFill>
                <a:latin typeface="Wingdings"/>
                <a:sym typeface="Wingdings"/>
              </a:rPr>
              <a:t>¨</a:t>
            </a:r>
            <a:r>
              <a:rPr lang="fr-FR" sz="1800" b="1">
                <a:latin typeface="TW Cen MT"/>
              </a:rPr>
              <a:t>CAP Métiers de la Mode</a:t>
            </a:r>
            <a:r>
              <a:rPr lang="fr-FR" sz="1800">
                <a:latin typeface="TW Cen MT"/>
              </a:rPr>
              <a:t> et </a:t>
            </a:r>
            <a:r>
              <a:rPr lang="fr-FR" sz="1800" b="1">
                <a:latin typeface="TW Cen MT"/>
              </a:rPr>
              <a:t>Bac Pro </a:t>
            </a:r>
            <a:r>
              <a:rPr lang="fr-FR" sz="1800">
                <a:latin typeface="TW Cen MT"/>
              </a:rPr>
              <a:t>Métiers de la Couture et de la Confection (M2VC)</a:t>
            </a:r>
            <a:endParaRPr lang="fr-FR"/>
          </a:p>
          <a:p>
            <a:pPr>
              <a:buNone/>
            </a:pPr>
            <a:r>
              <a:rPr lang="fr-FR" sz="1800">
                <a:solidFill>
                  <a:srgbClr val="A6B727"/>
                </a:solidFill>
                <a:latin typeface="Wingdings"/>
                <a:sym typeface="Wingdings"/>
              </a:rPr>
              <a:t>¨</a:t>
            </a:r>
            <a:r>
              <a:rPr lang="fr-FR" sz="1800" b="1">
                <a:latin typeface="TW Cen MT"/>
              </a:rPr>
              <a:t>Titre professionnel couturier en atelier mode et luxe </a:t>
            </a:r>
            <a:r>
              <a:rPr lang="fr-FR" sz="1800">
                <a:solidFill>
                  <a:srgbClr val="FF0000"/>
                </a:solidFill>
                <a:latin typeface="TW Cen MT"/>
              </a:rPr>
              <a:t>(100% apprentissage)</a:t>
            </a:r>
            <a:endParaRPr lang="fr-FR"/>
          </a:p>
          <a:p>
            <a:pPr>
              <a:buNone/>
            </a:pPr>
            <a:r>
              <a:rPr lang="fr-FR" sz="1800" u="sng">
                <a:latin typeface="TW Cen MT"/>
              </a:rPr>
              <a:t>Seconde Métiers des transitions numérique et énergétique</a:t>
            </a:r>
            <a:endParaRPr lang="fr-FR"/>
          </a:p>
          <a:p>
            <a:pPr algn="just">
              <a:buNone/>
            </a:pPr>
            <a:r>
              <a:rPr lang="fr-FR" sz="1800">
                <a:solidFill>
                  <a:srgbClr val="A6B727"/>
                </a:solidFill>
                <a:latin typeface="Wingdings"/>
                <a:sym typeface="Wingdings"/>
              </a:rPr>
              <a:t>¨</a:t>
            </a:r>
            <a:r>
              <a:rPr lang="fr-FR" sz="1800" b="1">
                <a:latin typeface="TW Cen MT"/>
              </a:rPr>
              <a:t>Bac Pro </a:t>
            </a:r>
            <a:r>
              <a:rPr lang="fr-FR" sz="1800">
                <a:latin typeface="TW Cen MT"/>
              </a:rPr>
              <a:t>Métiers de l’Electricité et de ses Environnements Connectés (MELEC) – </a:t>
            </a:r>
            <a:r>
              <a:rPr lang="fr-FR" sz="1800">
                <a:solidFill>
                  <a:srgbClr val="FF0000"/>
                </a:solidFill>
                <a:latin typeface="TW Cen MT"/>
              </a:rPr>
              <a:t>(Alternance)</a:t>
            </a:r>
            <a:endParaRPr lang="fr-FR"/>
          </a:p>
          <a:p>
            <a:pPr>
              <a:buNone/>
            </a:pPr>
            <a:r>
              <a:rPr lang="fr-FR" sz="1800">
                <a:solidFill>
                  <a:srgbClr val="A6B727"/>
                </a:solidFill>
                <a:latin typeface="Wingdings"/>
                <a:sym typeface="Wingdings"/>
              </a:rPr>
              <a:t>¨</a:t>
            </a:r>
            <a:r>
              <a:rPr lang="fr-FR" sz="1800" b="1">
                <a:latin typeface="TW Cen MT"/>
              </a:rPr>
              <a:t>Bac Pro Cybersécurité, Informatique, Réseaux, Electronique</a:t>
            </a:r>
            <a:r>
              <a:rPr lang="fr-FR" sz="1800">
                <a:latin typeface="TW Cen MT"/>
              </a:rPr>
              <a:t> (CIEL)</a:t>
            </a:r>
            <a:endParaRPr lang="fr-FR"/>
          </a:p>
          <a:p>
            <a:pPr marL="0" indent="0">
              <a:buNone/>
            </a:pPr>
            <a:endParaRPr lang="fr-FR" sz="1800" b="1"/>
          </a:p>
        </p:txBody>
      </p:sp>
      <p:sp>
        <p:nvSpPr>
          <p:cNvPr id="4" name="Rectangle 3"/>
          <p:cNvSpPr/>
          <p:nvPr/>
        </p:nvSpPr>
        <p:spPr>
          <a:xfrm>
            <a:off x="6770761" y="241674"/>
            <a:ext cx="808939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fr-FR">
                <a:cs typeface="Arial" panose="020B0604020202020204" pitchFamily="34" charset="0"/>
              </a:rPr>
              <a:t> LAVAL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000600-CD9B-4AC8-92BA-431331A136F0}"/>
              </a:ext>
            </a:extLst>
          </p:cNvPr>
          <p:cNvSpPr/>
          <p:nvPr/>
        </p:nvSpPr>
        <p:spPr>
          <a:xfrm>
            <a:off x="5868144" y="481146"/>
            <a:ext cx="31529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Internat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A3A658A-A3AC-41F6-BB84-51E063797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3229297"/>
            <a:ext cx="2758190" cy="155148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FB50FE1-31BE-457D-8697-206C8E315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795" y="2293867"/>
            <a:ext cx="1735588" cy="70308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13EE0F7-7EAE-4B39-AD94-ABCC87E51CC2}"/>
              </a:ext>
            </a:extLst>
          </p:cNvPr>
          <p:cNvSpPr txBox="1"/>
          <p:nvPr/>
        </p:nvSpPr>
        <p:spPr>
          <a:xfrm>
            <a:off x="5796136" y="165814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/>
              <a:t>https://www.immac.fr</a:t>
            </a:r>
          </a:p>
        </p:txBody>
      </p:sp>
      <p:sp>
        <p:nvSpPr>
          <p:cNvPr id="8" name="Signe Plus 7">
            <a:extLst>
              <a:ext uri="{FF2B5EF4-FFF2-40B4-BE49-F238E27FC236}">
                <a16:creationId xmlns:a16="http://schemas.microsoft.com/office/drawing/2014/main" id="{C24B26E0-66F5-13E0-1A7D-89051A7BBA1C}"/>
              </a:ext>
            </a:extLst>
          </p:cNvPr>
          <p:cNvSpPr/>
          <p:nvPr/>
        </p:nvSpPr>
        <p:spPr>
          <a:xfrm flipV="1">
            <a:off x="541418" y="2543533"/>
            <a:ext cx="286072" cy="337417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479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Les dates de portes ouvertes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805" y="1556792"/>
            <a:ext cx="8906683" cy="5301208"/>
          </a:xfrm>
        </p:spPr>
        <p:txBody>
          <a:bodyPr vert="horz" lIns="91440" tIns="45720" rIns="91440" bIns="45720" anchor="t">
            <a:normAutofit/>
          </a:bodyPr>
          <a:lstStyle/>
          <a:p>
            <a:r>
              <a:rPr lang="fr-FR" sz="1900" b="1" dirty="0"/>
              <a:t>Lycée Privé d’AVESNIERES :</a:t>
            </a:r>
            <a:r>
              <a:rPr lang="fr-FR" sz="1800" b="1" dirty="0">
                <a:solidFill>
                  <a:srgbClr val="FF0000"/>
                </a:solidFill>
              </a:rPr>
              <a:t> 31 JANVIER  </a:t>
            </a:r>
            <a:r>
              <a:rPr lang="fr-FR" sz="1400" b="1" dirty="0">
                <a:solidFill>
                  <a:srgbClr val="FF0000"/>
                </a:solidFill>
              </a:rPr>
              <a:t>(17-20 h) </a:t>
            </a:r>
            <a:r>
              <a:rPr lang="fr-FR" sz="1800" b="1" dirty="0">
                <a:solidFill>
                  <a:srgbClr val="FF0000"/>
                </a:solidFill>
              </a:rPr>
              <a:t>et</a:t>
            </a:r>
            <a:r>
              <a:rPr lang="fr-FR" sz="2100" b="1" dirty="0">
                <a:solidFill>
                  <a:srgbClr val="FF0000"/>
                </a:solidFill>
              </a:rPr>
              <a:t> 1er</a:t>
            </a:r>
            <a:r>
              <a:rPr lang="fr-FR" sz="1800" b="1" dirty="0">
                <a:solidFill>
                  <a:srgbClr val="FF0000"/>
                </a:solidFill>
              </a:rPr>
              <a:t> FEVRIER </a:t>
            </a:r>
            <a:r>
              <a:rPr lang="fr-FR" sz="1400" b="1" dirty="0">
                <a:solidFill>
                  <a:srgbClr val="FF0000"/>
                </a:solidFill>
              </a:rPr>
              <a:t>(9-12 h)</a:t>
            </a:r>
          </a:p>
          <a:p>
            <a:endParaRPr lang="fr-FR" sz="1400" b="1">
              <a:solidFill>
                <a:srgbClr val="C00000"/>
              </a:solidFill>
            </a:endParaRPr>
          </a:p>
          <a:p>
            <a:pPr>
              <a:buClr>
                <a:srgbClr val="A6B727"/>
              </a:buClr>
              <a:defRPr/>
            </a:pP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Lycée ST </a:t>
            </a:r>
            <a:r>
              <a:rPr lang="fr-FR" sz="1900" b="1" dirty="0">
                <a:solidFill>
                  <a:srgbClr val="000000"/>
                </a:solidFill>
                <a:latin typeface="Tw Cen MT"/>
              </a:rPr>
              <a:t>MICHEL - ROBERT</a:t>
            </a: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SCHUMAN :</a:t>
            </a:r>
            <a:r>
              <a:rPr lang="fr-FR" sz="1900" b="1" dirty="0">
                <a:solidFill>
                  <a:srgbClr val="000000"/>
                </a:solidFill>
                <a:latin typeface="Tw Cen MT"/>
              </a:rPr>
              <a:t> </a:t>
            </a:r>
            <a:r>
              <a:rPr lang="fr-FR" sz="1900" b="1" dirty="0">
                <a:solidFill>
                  <a:srgbClr val="FF0000"/>
                </a:solidFill>
                <a:latin typeface="Tw Cen MT"/>
              </a:rPr>
              <a:t>31 JANVIER </a:t>
            </a: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(</a:t>
            </a: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17-20h</a:t>
            </a: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)</a:t>
            </a:r>
            <a:r>
              <a:rPr lang="fr-FR" sz="1900" b="1" dirty="0">
                <a:solidFill>
                  <a:srgbClr val="FF0000"/>
                </a:solidFill>
                <a:latin typeface="Tw Cen MT"/>
              </a:rPr>
              <a:t> -</a:t>
            </a: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lang="fr-FR" sz="1900" b="1" dirty="0">
                <a:solidFill>
                  <a:srgbClr val="FF0000"/>
                </a:solidFill>
                <a:latin typeface="Tw Cen MT"/>
              </a:rPr>
              <a:t>1</a:t>
            </a:r>
            <a:r>
              <a:rPr lang="fr-FR" sz="1900" b="1" baseline="30000" dirty="0">
                <a:solidFill>
                  <a:srgbClr val="FF0000"/>
                </a:solidFill>
                <a:latin typeface="Tw Cen MT"/>
              </a:rPr>
              <a:t>er</a:t>
            </a: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lang="fr-FR" sz="1900" b="1" dirty="0">
                <a:solidFill>
                  <a:srgbClr val="FF0000"/>
                </a:solidFill>
                <a:latin typeface="Tw Cen MT"/>
              </a:rPr>
              <a:t>FEVRIER </a:t>
            </a: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(9-15h)</a:t>
            </a:r>
            <a:endParaRPr lang="fr-FR" sz="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</a:endParaRPr>
          </a:p>
          <a:p>
            <a:pPr marL="0" indent="0">
              <a:buClr>
                <a:srgbClr val="A6B727"/>
              </a:buClr>
              <a:buNone/>
              <a:defRPr/>
            </a:pP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                                               </a:t>
            </a:r>
            <a:r>
              <a:rPr lang="fr-FR" sz="1900" b="1" dirty="0">
                <a:solidFill>
                  <a:srgbClr val="FF0000"/>
                </a:solidFill>
                <a:latin typeface="Tw Cen MT"/>
              </a:rPr>
              <a:t>          25 AVRIL </a:t>
            </a: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(17-20h) </a:t>
            </a:r>
            <a:endParaRPr lang="fr-FR" sz="19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w Cen MT"/>
            </a:endParaRPr>
          </a:p>
          <a:p>
            <a:pPr>
              <a:buClr>
                <a:srgbClr val="A6B727"/>
              </a:buClr>
              <a:defRPr/>
            </a:pPr>
            <a:r>
              <a:rPr lang="fr-FR" sz="2100" b="1" dirty="0"/>
              <a:t>Campus ORION : </a:t>
            </a:r>
            <a:r>
              <a:rPr lang="fr-FR" sz="1900" b="1" dirty="0">
                <a:solidFill>
                  <a:srgbClr val="FF0000"/>
                </a:solidFill>
                <a:latin typeface="TW Cen MT"/>
              </a:rPr>
              <a:t>1ER FEVRIER </a:t>
            </a:r>
            <a:r>
              <a:rPr lang="fr-FR" sz="1500" b="1" dirty="0">
                <a:solidFill>
                  <a:srgbClr val="FF0000"/>
                </a:solidFill>
                <a:latin typeface="TW Cen MT"/>
              </a:rPr>
              <a:t>(09h30-16h)</a:t>
            </a:r>
            <a:r>
              <a:rPr lang="fr-FR" sz="1700" b="1" dirty="0">
                <a:solidFill>
                  <a:srgbClr val="FF0000"/>
                </a:solidFill>
                <a:latin typeface="TW Cen MT"/>
              </a:rPr>
              <a:t> 29</a:t>
            </a:r>
            <a:r>
              <a:rPr lang="fr-FR" sz="1900" b="1" dirty="0">
                <a:solidFill>
                  <a:srgbClr val="FF0000"/>
                </a:solidFill>
                <a:latin typeface="TW Cen MT"/>
              </a:rPr>
              <a:t> MARS </a:t>
            </a:r>
            <a:r>
              <a:rPr lang="fr-FR" sz="1500" b="1" dirty="0">
                <a:solidFill>
                  <a:srgbClr val="FF0000"/>
                </a:solidFill>
                <a:latin typeface="TW Cen MT"/>
              </a:rPr>
              <a:t>(09h30-16h)</a:t>
            </a:r>
            <a:endParaRPr lang="fr-FR" sz="1700" b="1" dirty="0">
              <a:solidFill>
                <a:srgbClr val="FF0000"/>
              </a:solidFill>
            </a:endParaRPr>
          </a:p>
          <a:p>
            <a:pPr marL="320040" marR="0" lvl="0" indent="-320040" algn="l" defTabSz="91440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6B727"/>
              </a:buClr>
              <a:buSzPct val="60000"/>
              <a:buFont typeface="Wingdings"/>
              <a:buChar char=""/>
              <a:tabLst/>
              <a:defRPr/>
            </a:pPr>
            <a:endParaRPr lang="fr-FR" sz="1400" b="1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sz="2200" b="1" dirty="0"/>
              <a:t>Lycée  ROCHEFEUILLE </a:t>
            </a:r>
            <a:r>
              <a:rPr lang="fr-FR" sz="1700" b="1" dirty="0"/>
              <a:t>: </a:t>
            </a:r>
            <a:r>
              <a:rPr lang="fr-FR" sz="1900" b="1" dirty="0">
                <a:solidFill>
                  <a:srgbClr val="FF0000"/>
                </a:solidFill>
                <a:latin typeface="TW Cen MT"/>
              </a:rPr>
              <a:t>25 JANVIER </a:t>
            </a:r>
            <a:r>
              <a:rPr lang="fr-FR" sz="1500" b="1" dirty="0">
                <a:solidFill>
                  <a:srgbClr val="FF0000"/>
                </a:solidFill>
                <a:latin typeface="TW Cen MT"/>
              </a:rPr>
              <a:t>(09h30-16h)</a:t>
            </a:r>
            <a:r>
              <a:rPr lang="fr-FR" sz="1700" b="1" dirty="0">
                <a:solidFill>
                  <a:srgbClr val="FF0000"/>
                </a:solidFill>
                <a:latin typeface="TW Cen MT"/>
              </a:rPr>
              <a:t> 29</a:t>
            </a:r>
            <a:r>
              <a:rPr lang="fr-FR" sz="1900" b="1" dirty="0">
                <a:solidFill>
                  <a:srgbClr val="FF0000"/>
                </a:solidFill>
                <a:latin typeface="TW Cen MT"/>
              </a:rPr>
              <a:t> MARS </a:t>
            </a:r>
            <a:r>
              <a:rPr lang="fr-FR" sz="1500" b="1" dirty="0">
                <a:solidFill>
                  <a:srgbClr val="FF0000"/>
                </a:solidFill>
                <a:latin typeface="TW Cen MT"/>
              </a:rPr>
              <a:t>(09h30-16h)</a:t>
            </a:r>
          </a:p>
          <a:p>
            <a:endParaRPr lang="fr-FR" sz="1500" b="1">
              <a:solidFill>
                <a:srgbClr val="00B050"/>
              </a:solidFill>
            </a:endParaRPr>
          </a:p>
          <a:p>
            <a:r>
              <a:rPr lang="fr-FR" sz="2200" b="1" dirty="0"/>
              <a:t>Lycée HAUTE-FOLLIS : </a:t>
            </a:r>
            <a:r>
              <a:rPr lang="fr-FR" sz="1900" b="1" dirty="0">
                <a:solidFill>
                  <a:srgbClr val="FF0000"/>
                </a:solidFill>
              </a:rPr>
              <a:t>25 JANVIER </a:t>
            </a:r>
            <a:r>
              <a:rPr lang="fr-FR" sz="1500" b="1" dirty="0">
                <a:solidFill>
                  <a:srgbClr val="FF0000"/>
                </a:solidFill>
              </a:rPr>
              <a:t>(9h-16h)  </a:t>
            </a:r>
            <a:r>
              <a:rPr lang="fr-FR" sz="1900" b="1" dirty="0">
                <a:solidFill>
                  <a:srgbClr val="FF0000"/>
                </a:solidFill>
              </a:rPr>
              <a:t>22 MARS </a:t>
            </a:r>
            <a:r>
              <a:rPr lang="fr-FR" sz="1500" b="1" dirty="0">
                <a:solidFill>
                  <a:srgbClr val="FF0000"/>
                </a:solidFill>
              </a:rPr>
              <a:t>(9h-12h30)</a:t>
            </a:r>
          </a:p>
          <a:p>
            <a:pPr marL="0" indent="0">
              <a:buNone/>
            </a:pPr>
            <a:r>
              <a:rPr lang="fr-FR" sz="1900" b="1" dirty="0">
                <a:solidFill>
                  <a:srgbClr val="FF0000"/>
                </a:solidFill>
              </a:rPr>
              <a:t>                                       29 AVRIL </a:t>
            </a:r>
            <a:r>
              <a:rPr lang="fr-FR" sz="1500" b="1" dirty="0">
                <a:solidFill>
                  <a:srgbClr val="FF0000"/>
                </a:solidFill>
              </a:rPr>
              <a:t>(17h-19h) </a:t>
            </a:r>
            <a:r>
              <a:rPr lang="fr-FR" sz="1800" b="1" dirty="0">
                <a:solidFill>
                  <a:srgbClr val="FF0000"/>
                </a:solidFill>
              </a:rPr>
              <a:t>(sauf filière Métiers de la Sécurité)</a:t>
            </a:r>
          </a:p>
          <a:p>
            <a:pPr marL="0" indent="0">
              <a:buNone/>
            </a:pPr>
            <a:endParaRPr lang="fr-FR" sz="1800" b="1" dirty="0">
              <a:solidFill>
                <a:srgbClr val="FF0000"/>
              </a:solidFill>
            </a:endParaRPr>
          </a:p>
          <a:p>
            <a:r>
              <a:rPr lang="fr-FR" sz="2200" b="1" dirty="0"/>
              <a:t>Lycée de l’IMMACULÉE CONCEPTION </a:t>
            </a:r>
            <a:r>
              <a:rPr lang="fr-FR" sz="1800" b="1" dirty="0">
                <a:solidFill>
                  <a:srgbClr val="0070C0"/>
                </a:solidFill>
              </a:rPr>
              <a:t>: </a:t>
            </a:r>
            <a:r>
              <a:rPr lang="fr-FR" sz="1800" b="1" dirty="0">
                <a:solidFill>
                  <a:srgbClr val="FF0000"/>
                </a:solidFill>
              </a:rPr>
              <a:t>25 JANVIER </a:t>
            </a:r>
            <a:r>
              <a:rPr lang="fr-FR" sz="1500" b="1" dirty="0">
                <a:solidFill>
                  <a:srgbClr val="FF0000"/>
                </a:solidFill>
              </a:rPr>
              <a:t>(10h-16h).</a:t>
            </a:r>
          </a:p>
          <a:p>
            <a:endParaRPr lang="fr-FR" sz="1500" b="1">
              <a:solidFill>
                <a:srgbClr val="0070C0"/>
              </a:solidFill>
            </a:endParaRPr>
          </a:p>
          <a:p>
            <a:pPr>
              <a:buClr>
                <a:srgbClr val="A6B727"/>
              </a:buClr>
              <a:defRPr/>
            </a:pPr>
            <a:r>
              <a:rPr lang="fr-FR" sz="2200" b="1" dirty="0"/>
              <a:t>Lycée DON BOSCO </a:t>
            </a:r>
            <a:r>
              <a:rPr lang="fr-FR" sz="1800" b="1" dirty="0"/>
              <a:t>: </a:t>
            </a:r>
            <a:r>
              <a:rPr lang="fr-FR" sz="1800" b="1" dirty="0">
                <a:solidFill>
                  <a:srgbClr val="FF0000"/>
                </a:solidFill>
                <a:latin typeface="Tw Cen MT"/>
              </a:rPr>
              <a:t>31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lang="fr-FR" sz="1800" b="1" dirty="0">
                <a:solidFill>
                  <a:srgbClr val="FF0000"/>
                </a:solidFill>
                <a:latin typeface="Tw Cen MT"/>
              </a:rPr>
              <a:t>JANVIER</a:t>
            </a:r>
            <a:r>
              <a:rPr lang="fr-FR" sz="1900" b="1" dirty="0">
                <a:solidFill>
                  <a:srgbClr val="FF0000"/>
                </a:solidFill>
                <a:latin typeface="Tw Cen MT"/>
              </a:rPr>
              <a:t> </a:t>
            </a: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(17-20 h)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et </a:t>
            </a:r>
            <a:r>
              <a:rPr lang="fr-FR" sz="1900" b="1" dirty="0">
                <a:solidFill>
                  <a:srgbClr val="FF0000"/>
                </a:solidFill>
                <a:latin typeface="Tw Cen MT"/>
              </a:rPr>
              <a:t>1er FEVRIER</a:t>
            </a: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(9-12 h)</a:t>
            </a:r>
            <a:endParaRPr lang="fr-FR" sz="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</a:endParaRPr>
          </a:p>
          <a:p>
            <a:pPr lvl="0"/>
            <a:endParaRPr lang="fr-FR" sz="15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40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Temps d’échanges 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700808"/>
            <a:ext cx="3888432" cy="38884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EDB27B7-2DAE-4879-AA66-451FECC8D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862" y="1784105"/>
            <a:ext cx="2478729" cy="100530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E0FD34D-F5C7-4E87-A54A-64A69C22F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497" y="5141847"/>
            <a:ext cx="2371550" cy="148755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FE72E37-32C4-4486-BAA0-33D71108C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391" y="3735581"/>
            <a:ext cx="2333818" cy="131433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192" y="2991007"/>
            <a:ext cx="1728192" cy="172819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669" y="5721891"/>
            <a:ext cx="2493279" cy="83156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599160D-B217-3832-EF9F-6564102556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8" y="1690306"/>
            <a:ext cx="2040152" cy="21611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DC5471F-A342-F3B5-5B09-020CF903CC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8104" y="4960788"/>
            <a:ext cx="1566808" cy="172531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E9F706E-F7B7-7E0E-77F7-A346E20CD2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6589" y="4969897"/>
            <a:ext cx="1572904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4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342A76-A26B-A1E5-F888-B5D9E3FFA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La voie professionnelle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9AD795-6761-FE7B-3A61-5009E027F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916832"/>
            <a:ext cx="8397180" cy="45262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000" b="1"/>
              <a:t>CAP</a:t>
            </a:r>
          </a:p>
          <a:p>
            <a:pPr marL="0" indent="0" algn="ctr">
              <a:buNone/>
            </a:pPr>
            <a:endParaRPr lang="fr-FR" sz="4000" b="1"/>
          </a:p>
          <a:p>
            <a:pPr marL="0" indent="0" algn="ctr">
              <a:buNone/>
            </a:pPr>
            <a:r>
              <a:rPr lang="fr-FR" sz="4000" b="1"/>
              <a:t> (Certificat d’Aptitude Professionnelle)</a:t>
            </a:r>
          </a:p>
          <a:p>
            <a:pPr marL="0" indent="0">
              <a:buNone/>
            </a:pPr>
            <a:endParaRPr lang="fr-FR" sz="4000" b="1"/>
          </a:p>
          <a:p>
            <a:pPr marL="0" indent="0" algn="ctr">
              <a:buNone/>
            </a:pPr>
            <a:r>
              <a:rPr lang="fr-FR" sz="4000" b="1"/>
              <a:t>1, 2 ou 3 ans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8E9C04-74DF-B8A1-FC5B-BCBF597C3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1700808"/>
            <a:ext cx="2160240" cy="14408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626AADC-185C-FEBC-5FF2-3CC62C31A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824094"/>
            <a:ext cx="1794698" cy="119429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6D686B8-F42A-E768-6197-237051A8D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78" y="4797152"/>
            <a:ext cx="2700301" cy="15121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C8A34EA-9FBB-81BF-89E7-75B8EDEF0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3718" y="4482426"/>
            <a:ext cx="1427398" cy="214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3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7359352" cy="990600"/>
          </a:xfrm>
        </p:spPr>
        <p:txBody>
          <a:bodyPr>
            <a:normAutofit/>
          </a:bodyPr>
          <a:lstStyle/>
          <a:p>
            <a:r>
              <a:rPr lang="fr-FR" sz="3600" b="1"/>
              <a:t>La 1</a:t>
            </a:r>
            <a:r>
              <a:rPr lang="fr-FR" sz="3600" b="1" baseline="30000"/>
              <a:t>ère</a:t>
            </a:r>
            <a:r>
              <a:rPr lang="fr-FR" sz="3600" b="1"/>
              <a:t> année de CAP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5536" y="1844824"/>
            <a:ext cx="8153400" cy="4526280"/>
          </a:xfrm>
        </p:spPr>
        <p:txBody>
          <a:bodyPr>
            <a:normAutofit fontScale="92500"/>
          </a:bodyPr>
          <a:lstStyle/>
          <a:p>
            <a:r>
              <a:rPr lang="fr-FR" b="1"/>
              <a:t>Enseignement professionnel 			 60 %</a:t>
            </a:r>
          </a:p>
          <a:p>
            <a:r>
              <a:rPr lang="fr-FR" b="1"/>
              <a:t>Enseignement général				 40 %</a:t>
            </a:r>
          </a:p>
          <a:p>
            <a:pPr marL="0" indent="0">
              <a:buNone/>
            </a:pPr>
            <a:endParaRPr lang="fr-FR"/>
          </a:p>
          <a:p>
            <a:r>
              <a:rPr lang="fr-FR"/>
              <a:t>Accompagnement personnalisé</a:t>
            </a:r>
          </a:p>
          <a:p>
            <a:pPr marL="0" indent="0">
              <a:buNone/>
            </a:pPr>
            <a:endParaRPr lang="fr-FR"/>
          </a:p>
          <a:p>
            <a:r>
              <a:rPr lang="fr-FR"/>
              <a:t>12 semaines </a:t>
            </a:r>
            <a:r>
              <a:rPr lang="fr-FR" b="1"/>
              <a:t>PFMP</a:t>
            </a:r>
            <a:r>
              <a:rPr lang="fr-FR"/>
              <a:t> rémunérées </a:t>
            </a:r>
          </a:p>
          <a:p>
            <a:pPr marL="0" indent="0">
              <a:buNone/>
            </a:pPr>
            <a:r>
              <a:rPr lang="fr-FR" sz="2000"/>
              <a:t>                      (période de formation en milieu professionnel)</a:t>
            </a:r>
          </a:p>
          <a:p>
            <a:endParaRPr lang="fr-FR" sz="2000"/>
          </a:p>
          <a:p>
            <a:r>
              <a:rPr lang="fr-FR" sz="2800"/>
              <a:t>80 à 100 % en contrôle continu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9817DB0-1C4C-371D-E19D-D8620CF9A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782" y="5301208"/>
            <a:ext cx="1872208" cy="124874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45622CF-E783-242F-7DE0-FDE7DC1CA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136" y="3026296"/>
            <a:ext cx="2304854" cy="153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342A76-A26B-A1E5-F888-B5D9E3FFA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La voie professionnelle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9AD795-6761-FE7B-3A61-5009E027F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28800"/>
            <a:ext cx="8153400" cy="452628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fr-FR" sz="4000" b="1"/>
              <a:t>BAC PROFESSIONNEL</a:t>
            </a:r>
          </a:p>
          <a:p>
            <a:pPr marL="0" indent="0" algn="ctr">
              <a:buNone/>
            </a:pPr>
            <a:r>
              <a:rPr lang="fr-FR" sz="4000" b="1"/>
              <a:t>3 ans</a:t>
            </a:r>
          </a:p>
          <a:p>
            <a:pPr marL="0" indent="0" algn="ctr">
              <a:buNone/>
            </a:pPr>
            <a:endParaRPr lang="fr-FR" sz="4000" b="1"/>
          </a:p>
          <a:p>
            <a:pPr marL="0" indent="0" algn="ctr">
              <a:buNone/>
            </a:pPr>
            <a:r>
              <a:rPr lang="fr-FR" sz="4000" b="1"/>
              <a:t>Seconde professionnelle</a:t>
            </a:r>
          </a:p>
          <a:p>
            <a:pPr marL="0" indent="0" algn="ctr">
              <a:buNone/>
            </a:pPr>
            <a:r>
              <a:rPr lang="fr-FR" sz="4000" b="1"/>
              <a:t> (métiers ou spécifique)</a:t>
            </a:r>
          </a:p>
          <a:p>
            <a:pPr marL="0" indent="0" algn="ctr">
              <a:buNone/>
            </a:pPr>
            <a:endParaRPr lang="fr-FR" sz="4000" b="1"/>
          </a:p>
          <a:p>
            <a:pPr marL="0" indent="0" algn="ctr">
              <a:buNone/>
            </a:pPr>
            <a:r>
              <a:rPr lang="fr-FR" sz="4000" b="1"/>
              <a:t>1</a:t>
            </a:r>
            <a:r>
              <a:rPr lang="fr-FR" sz="4000" b="1" baseline="30000"/>
              <a:t>ère</a:t>
            </a:r>
            <a:r>
              <a:rPr lang="fr-FR" sz="4000" b="1"/>
              <a:t> Bac Pro</a:t>
            </a:r>
          </a:p>
          <a:p>
            <a:pPr marL="0" indent="0" algn="ctr">
              <a:buNone/>
            </a:pPr>
            <a:endParaRPr lang="fr-FR" sz="4000" b="1"/>
          </a:p>
          <a:p>
            <a:pPr marL="0" indent="0" algn="ctr">
              <a:buNone/>
            </a:pPr>
            <a:r>
              <a:rPr lang="fr-FR" sz="4000" b="1" err="1"/>
              <a:t>Term</a:t>
            </a:r>
            <a:r>
              <a:rPr lang="fr-FR" sz="4000" b="1"/>
              <a:t> Bac Pro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3EC31CA-4FF9-3928-04EA-B5D225B4F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044451"/>
            <a:ext cx="2376264" cy="158494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0BF40D3-2279-F000-7EDB-07B35ED64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526" y="5044450"/>
            <a:ext cx="2376265" cy="15849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C0AA012-723C-D75F-EE7F-D92A3CBFD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1779270"/>
            <a:ext cx="1929367" cy="128687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F70B227-2BC4-3E91-54F3-23AA8AB7A3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589" y="1916832"/>
            <a:ext cx="1211957" cy="161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0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-828600" y="1219200"/>
            <a:ext cx="8153400" cy="3752850"/>
          </a:xfrm>
        </p:spPr>
        <p:txBody>
          <a:bodyPr>
            <a:normAutofit/>
          </a:bodyPr>
          <a:lstStyle/>
          <a:p>
            <a:endParaRPr lang="fr-FR"/>
          </a:p>
          <a:p>
            <a:endParaRPr lang="fr-FR"/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 sz="2800"/>
          </a:p>
          <a:p>
            <a:pPr marL="0" indent="0">
              <a:buNone/>
            </a:pPr>
            <a:endParaRPr lang="fr-FR" sz="2800"/>
          </a:p>
          <a:p>
            <a:pPr marL="0" indent="0">
              <a:buNone/>
            </a:pPr>
            <a:endParaRPr lang="fr-FR" sz="2800"/>
          </a:p>
          <a:p>
            <a:pPr marL="0" indent="0">
              <a:buNone/>
            </a:pPr>
            <a:endParaRPr lang="fr-FR" sz="2800"/>
          </a:p>
          <a:p>
            <a:pPr marL="0" indent="0">
              <a:buNone/>
            </a:pPr>
            <a:endParaRPr lang="fr-FR" sz="2800"/>
          </a:p>
          <a:p>
            <a:pPr marL="0" indent="0">
              <a:buNone/>
            </a:pPr>
            <a:endParaRPr lang="fr-FR" sz="2800"/>
          </a:p>
          <a:p>
            <a:pPr marL="0" indent="0">
              <a:buNone/>
            </a:pPr>
            <a:endParaRPr lang="fr-FR" sz="2800"/>
          </a:p>
          <a:p>
            <a:pPr marL="0" indent="0">
              <a:buNone/>
            </a:pPr>
            <a:endParaRPr lang="fr-FR" sz="2800"/>
          </a:p>
          <a:p>
            <a:pPr marL="0" indent="0">
              <a:buNone/>
            </a:pPr>
            <a:endParaRPr lang="fr-FR" sz="2800"/>
          </a:p>
          <a:p>
            <a:pPr marL="0" indent="0">
              <a:buNone/>
            </a:pPr>
            <a:endParaRPr lang="fr-FR" sz="2800"/>
          </a:p>
          <a:p>
            <a:endParaRPr lang="fr-FR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325692"/>
              </p:ext>
            </p:extLst>
          </p:nvPr>
        </p:nvGraphicFramePr>
        <p:xfrm>
          <a:off x="395536" y="1838325"/>
          <a:ext cx="8039940" cy="4194175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7598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288"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  <a:defRPr/>
                      </a:pPr>
                      <a:endParaRPr lang="fr-FR" sz="1200" b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  <a:defRPr/>
                      </a:pPr>
                      <a:endParaRPr lang="fr-FR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7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2000"/>
                        <a:t> Familles professionnelles</a:t>
                      </a:r>
                    </a:p>
                    <a:p>
                      <a:pPr marL="0" indent="0">
                        <a:buFont typeface="Arial"/>
                        <a:buNone/>
                        <a:defRPr/>
                      </a:pP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300" baseline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91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</a:rPr>
                        <a:t>Métiers de la construction durable, du bâtiment et des travaux publics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</a:rPr>
                        <a:t>Métiers de la gestion administrative, du transport et de la logistique</a:t>
                      </a:r>
                    </a:p>
                    <a:p>
                      <a:pPr marL="0" indent="0">
                        <a:buFont typeface="Arial"/>
                        <a:buNone/>
                        <a:defRPr/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</a:rPr>
                        <a:t>Métiers de la relation client</a:t>
                      </a:r>
                    </a:p>
                    <a:p>
                      <a:pPr marL="0" indent="0">
                        <a:buFont typeface="Arial"/>
                        <a:buNone/>
                        <a:defRPr/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</a:rPr>
                        <a:t>Métiers de l’aéronautique</a:t>
                      </a:r>
                    </a:p>
                    <a:p>
                      <a:pPr marL="0" indent="0">
                        <a:buFont typeface="Arial"/>
                        <a:buNone/>
                        <a:defRPr/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</a:rPr>
                        <a:t>Métiers des industries graphiques et de la communication</a:t>
                      </a:r>
                    </a:p>
                    <a:p>
                      <a:pPr marL="0" indent="0">
                        <a:buFont typeface="Arial"/>
                        <a:buNone/>
                        <a:defRPr/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</a:rPr>
                        <a:t>Métiers de l’hôtellerie-restauration</a:t>
                      </a:r>
                    </a:p>
                    <a:p>
                      <a:pPr marL="0" indent="0">
                        <a:buFont typeface="Arial"/>
                        <a:buNone/>
                        <a:defRPr/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</a:rPr>
                        <a:t>Métiers de l’alimentation</a:t>
                      </a:r>
                    </a:p>
                    <a:p>
                      <a:pPr marL="0" indent="0">
                        <a:buFont typeface="Arial"/>
                        <a:buNone/>
                        <a:defRPr/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</a:rPr>
                        <a:t>Métiers des études et de la modélisation numérique du bâtiment</a:t>
                      </a:r>
                    </a:p>
                    <a:p>
                      <a:pPr marL="0" indent="0">
                        <a:buFont typeface="Arial"/>
                        <a:buNone/>
                        <a:defRPr/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</a:rPr>
                        <a:t>Métiers de la beauté et du bien-être</a:t>
                      </a:r>
                    </a:p>
                    <a:p>
                      <a:pPr marL="0" indent="0">
                        <a:buFont typeface="Arial"/>
                        <a:buNone/>
                        <a:defRPr/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</a:rPr>
                        <a:t>Métiers de la réalisation de produits mécaniques</a:t>
                      </a:r>
                    </a:p>
                    <a:p>
                      <a:pPr marL="0" indent="0">
                        <a:buFont typeface="Arial"/>
                        <a:buNone/>
                        <a:defRPr/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</a:rPr>
                        <a:t>Métiers du numérique et de la transition énergétique</a:t>
                      </a:r>
                    </a:p>
                    <a:p>
                      <a:pPr marL="0" indent="0">
                        <a:buFont typeface="Arial"/>
                        <a:buNone/>
                        <a:defRPr/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</a:rPr>
                        <a:t>Métiers de la maintenance des matériels et des véhicules</a:t>
                      </a:r>
                    </a:p>
                    <a:p>
                      <a:pPr marL="0" indent="0">
                        <a:buFont typeface="Arial"/>
                        <a:buNone/>
                        <a:defRPr/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</a:rPr>
                        <a:t>Métiers du pilotage et de la maintenance d’installations automatisées</a:t>
                      </a:r>
                    </a:p>
                    <a:p>
                      <a:pPr marL="0" indent="0">
                        <a:buFont typeface="Arial"/>
                        <a:buNone/>
                        <a:defRPr/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</a:rPr>
                        <a:t>Métiers du bois</a:t>
                      </a:r>
                    </a:p>
                  </a:txBody>
                  <a:tcPr>
                    <a:solidFill>
                      <a:schemeClr val="lt1"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Les familles professionnelles</a:t>
            </a:r>
            <a:br>
              <a:rPr lang="fr-FR" b="1"/>
            </a:br>
            <a:r>
              <a:rPr lang="fr-FR" b="1"/>
              <a:t> (en seconde professionnelle)</a:t>
            </a:r>
            <a:endParaRPr lang="fr-FR"/>
          </a:p>
        </p:txBody>
      </p:sp>
      <p:pic>
        <p:nvPicPr>
          <p:cNvPr id="4" name="Image 3" descr="Une image contenant intérieur, personne, Ordinateur personnel, texte&#10;&#10;Description générée automatiquement">
            <a:extLst>
              <a:ext uri="{FF2B5EF4-FFF2-40B4-BE49-F238E27FC236}">
                <a16:creationId xmlns:a16="http://schemas.microsoft.com/office/drawing/2014/main" id="{202FAE68-438F-1CB6-219A-6111C5B23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708" y="3095625"/>
            <a:ext cx="1728192" cy="115269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C3F970-0C31-80C7-0A39-4703B8336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969" y="4693436"/>
            <a:ext cx="1700931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5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6099" y="1628800"/>
            <a:ext cx="8153400" cy="4781128"/>
          </a:xfrm>
        </p:spPr>
        <p:txBody>
          <a:bodyPr vert="horz" lIns="91440" tIns="45720" rIns="91440" bIns="45720" anchor="t">
            <a:normAutofit lnSpcReduction="10000"/>
          </a:bodyPr>
          <a:lstStyle/>
          <a:p>
            <a:pPr marL="0" indent="0">
              <a:buNone/>
            </a:pPr>
            <a:r>
              <a:rPr lang="fr-FR" sz="3200" u="sng">
                <a:solidFill>
                  <a:srgbClr val="0070C0"/>
                </a:solidFill>
              </a:rPr>
              <a:t>Exemple Bac Pro  famille de Métiers</a:t>
            </a:r>
          </a:p>
          <a:p>
            <a:pPr marL="0" indent="0">
              <a:buNone/>
            </a:pPr>
            <a:r>
              <a:rPr lang="fr-FR" sz="2800"/>
              <a:t>La 2de « Métiers de la relation client » conduit aux :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6B727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Bac Pro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Métiers du Commerce et de la Vente option A (Animation et gestion de l’espace commercial)</a:t>
            </a:r>
            <a:endParaRPr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6B727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Bac Pro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Métiers du Commerce et de la Vente option B (Prospection-clientèle et valorisation de l’offre commerciale)</a:t>
            </a:r>
            <a:endParaRPr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6B727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Bac Pro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Métiers de l’Accueil</a:t>
            </a:r>
            <a:endParaRPr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</a:endParaRPr>
          </a:p>
          <a:p>
            <a:pPr marL="0" indent="0">
              <a:buNone/>
            </a:pPr>
            <a:endParaRPr lang="fr-FR" sz="3200" u="sng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fr-FR" sz="3200" u="sng">
                <a:solidFill>
                  <a:schemeClr val="accent3">
                    <a:lumMod val="50000"/>
                  </a:schemeClr>
                </a:solidFill>
              </a:rPr>
              <a:t>Exemple de Bac Pro spécifique</a:t>
            </a:r>
          </a:p>
          <a:p>
            <a:pPr marL="0" indent="0">
              <a:buNone/>
            </a:pPr>
            <a:r>
              <a:rPr lang="fr-FR" sz="1800"/>
              <a:t>La 2de « Service Aux Personnes et Animation dans les Territoires » conduit </a:t>
            </a:r>
          </a:p>
          <a:p>
            <a:pPr marL="0" indent="0">
              <a:buNone/>
            </a:pPr>
            <a:r>
              <a:rPr lang="fr-FR" sz="1800"/>
              <a:t>au </a:t>
            </a:r>
            <a:r>
              <a:rPr lang="fr-FR" sz="1800" b="1"/>
              <a:t>Bac Pro </a:t>
            </a:r>
            <a:r>
              <a:rPr lang="fr-FR" sz="1800"/>
              <a:t>« Service Aux Personnes et Animation dans les Territoires »</a:t>
            </a:r>
            <a:r>
              <a:rPr lang="fr-FR" sz="3200"/>
              <a:t>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2539CF-A805-4B20-87EC-5568EB4CE1DB}"/>
              </a:ext>
            </a:extLst>
          </p:cNvPr>
          <p:cNvSpPr/>
          <p:nvPr/>
        </p:nvSpPr>
        <p:spPr>
          <a:xfrm>
            <a:off x="1115616" y="4221088"/>
            <a:ext cx="7260021" cy="432048"/>
          </a:xfrm>
          <a:prstGeom prst="rect">
            <a:avLst/>
          </a:prstGeom>
          <a:solidFill>
            <a:schemeClr val="bg1">
              <a:alpha val="9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FF0000"/>
                </a:solidFill>
              </a:rPr>
              <a:t>La même classe de seconde pour 3 baccalauréats professionnels différents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486326-636D-49E0-8095-D7322BC93147}"/>
              </a:ext>
            </a:extLst>
          </p:cNvPr>
          <p:cNvSpPr/>
          <p:nvPr/>
        </p:nvSpPr>
        <p:spPr>
          <a:xfrm>
            <a:off x="827585" y="6093296"/>
            <a:ext cx="8052108" cy="504056"/>
          </a:xfrm>
          <a:prstGeom prst="rect">
            <a:avLst/>
          </a:prstGeom>
          <a:solidFill>
            <a:schemeClr val="bg1">
              <a:alpha val="9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FF0000"/>
                </a:solidFill>
              </a:rPr>
              <a:t>Une classe de seconde spécifique pour un seul baccalauréat professionnel 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/>
              <a:t>Les familles professionnelles</a:t>
            </a:r>
            <a:endParaRPr lang="fr-FR"/>
          </a:p>
        </p:txBody>
      </p:sp>
      <p:sp>
        <p:nvSpPr>
          <p:cNvPr id="2" name="Flèche : pentagone 1">
            <a:extLst>
              <a:ext uri="{FF2B5EF4-FFF2-40B4-BE49-F238E27FC236}">
                <a16:creationId xmlns:a16="http://schemas.microsoft.com/office/drawing/2014/main" id="{385E8E5B-1D98-4E5F-820A-BAB80B29C884}"/>
              </a:ext>
            </a:extLst>
          </p:cNvPr>
          <p:cNvSpPr/>
          <p:nvPr/>
        </p:nvSpPr>
        <p:spPr>
          <a:xfrm>
            <a:off x="251520" y="1844824"/>
            <a:ext cx="254385" cy="144016"/>
          </a:xfrm>
          <a:prstGeom prst="homePlat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1360E5F-1546-C923-767C-34E1F8B38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58" y="4869161"/>
            <a:ext cx="274344" cy="15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6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19672" y="116632"/>
            <a:ext cx="7359352" cy="990600"/>
          </a:xfrm>
        </p:spPr>
        <p:txBody>
          <a:bodyPr>
            <a:normAutofit/>
          </a:bodyPr>
          <a:lstStyle/>
          <a:p>
            <a:r>
              <a:rPr lang="fr-FR" sz="2400" b="1"/>
              <a:t>La 2</a:t>
            </a:r>
            <a:r>
              <a:rPr lang="fr-FR" sz="2400" b="1" baseline="30000"/>
              <a:t>nde</a:t>
            </a:r>
            <a:r>
              <a:rPr lang="fr-FR" sz="2400" b="1"/>
              <a:t> professionnelle pour le bac professionnel 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770302"/>
              </p:ext>
            </p:extLst>
          </p:nvPr>
        </p:nvGraphicFramePr>
        <p:xfrm>
          <a:off x="395536" y="2348881"/>
          <a:ext cx="8367463" cy="4836535"/>
        </p:xfrm>
        <a:graphic>
          <a:graphicData uri="http://schemas.openxmlformats.org/drawingml/2006/table">
            <a:tbl>
              <a:tblPr/>
              <a:tblGrid>
                <a:gridCol w="3472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2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2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3149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9167">
                <a:tc gridSpan="3">
                  <a:txBody>
                    <a:bodyPr/>
                    <a:lstStyle/>
                    <a:p>
                      <a:r>
                        <a:rPr lang="fr-FR" sz="2800" b="1"/>
                        <a:t>Enseignement professionnel 			 40 %</a:t>
                      </a:r>
                    </a:p>
                    <a:p>
                      <a:r>
                        <a:rPr lang="fr-FR" sz="2800" b="1"/>
                        <a:t>Enseignement général				 60 %</a:t>
                      </a:r>
                    </a:p>
                    <a:p>
                      <a:pPr marL="0" indent="0">
                        <a:buNone/>
                      </a:pPr>
                      <a:endParaRPr lang="fr-FR" sz="2800"/>
                    </a:p>
                    <a:p>
                      <a:r>
                        <a:rPr lang="fr-FR" sz="2000"/>
                        <a:t>Accompagnement personnalisé (à l’intersection du général et du professionnel)</a:t>
                      </a:r>
                    </a:p>
                    <a:p>
                      <a:pPr marL="0" indent="0">
                        <a:buNone/>
                      </a:pPr>
                      <a:endParaRPr lang="fr-FR" sz="2800"/>
                    </a:p>
                    <a:p>
                      <a:r>
                        <a:rPr lang="fr-FR" sz="2800"/>
                        <a:t>20 semaines </a:t>
                      </a:r>
                      <a:r>
                        <a:rPr lang="fr-FR" sz="2800" b="1"/>
                        <a:t>PFMP</a:t>
                      </a:r>
                      <a:r>
                        <a:rPr lang="fr-FR" sz="2800"/>
                        <a:t> rémunérées </a:t>
                      </a:r>
                    </a:p>
                    <a:p>
                      <a:r>
                        <a:rPr lang="fr-FR" sz="2800"/>
                        <a:t>               (période de formation en milieu professionnel)</a:t>
                      </a:r>
                    </a:p>
                    <a:p>
                      <a:endParaRPr lang="fr-FR" sz="2800"/>
                    </a:p>
                    <a:p>
                      <a:r>
                        <a:rPr lang="fr-FR" sz="2800"/>
                        <a:t>50 % contrôle continu / 50% épreuves</a:t>
                      </a:r>
                      <a:r>
                        <a:rPr lang="fr-FR" sz="2800" baseline="0"/>
                        <a:t> ponctuelles</a:t>
                      </a:r>
                      <a:endParaRPr lang="fr-FR" sz="2800"/>
                    </a:p>
                    <a:p>
                      <a:endParaRPr lang="fr-FR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149">
                <a:tc gridSpan="3"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015">
                <a:tc gridSpan="3"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7853" y="1713638"/>
            <a:ext cx="908351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>
                <a:latin typeface="Arial"/>
                <a:cs typeface="Arial"/>
              </a:rPr>
              <a:t>Le d</a:t>
            </a:r>
            <a:r>
              <a:rPr kumimoji="0" lang="fr-FR" altLang="fr-FR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ébut d’un </a:t>
            </a:r>
            <a:r>
              <a:rPr kumimoji="0" lang="fr-FR" altLang="fr-FR" b="1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cycle</a:t>
            </a:r>
            <a:r>
              <a:rPr kumimoji="0" lang="fr-FR" altLang="fr-FR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 de 3 ans</a:t>
            </a:r>
            <a:r>
              <a:rPr kumimoji="0" lang="fr-FR" altLang="fr-FR" b="0" i="0" u="none" strike="noStrike" cap="none" normalizeH="0">
                <a:ln>
                  <a:noFill/>
                </a:ln>
                <a:effectLst/>
                <a:latin typeface="Arial"/>
                <a:cs typeface="Arial"/>
              </a:rPr>
              <a:t> </a:t>
            </a:r>
            <a:r>
              <a:rPr lang="fr-FR" altLang="fr-FR">
                <a:latin typeface="Arial"/>
                <a:cs typeface="Arial"/>
              </a:rPr>
              <a:t>:</a:t>
            </a:r>
            <a:r>
              <a:rPr kumimoji="0" lang="fr-FR" altLang="fr-FR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b="1">
                <a:latin typeface="Arial"/>
                <a:cs typeface="Arial"/>
              </a:rPr>
              <a:t>78 à 84</a:t>
            </a:r>
            <a:r>
              <a:rPr kumimoji="0" lang="fr-FR" altLang="fr-FR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semaines de cours, </a:t>
            </a:r>
            <a:r>
              <a:rPr lang="fr-FR" altLang="fr-FR" b="1">
                <a:latin typeface="Arial"/>
                <a:cs typeface="Arial"/>
              </a:rPr>
              <a:t>20 à 26</a:t>
            </a:r>
            <a:r>
              <a:rPr kumimoji="0" lang="fr-FR" altLang="fr-FR" b="1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</a:t>
            </a:r>
            <a:r>
              <a:rPr kumimoji="0" lang="fr-FR" altLang="fr-FR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semaines de PFMP et </a:t>
            </a:r>
            <a:r>
              <a:rPr kumimoji="0" lang="fr-FR" altLang="fr-FR" b="1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2</a:t>
            </a:r>
            <a:r>
              <a:rPr kumimoji="0" lang="fr-FR" altLang="fr-FR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semaines d'examen</a:t>
            </a:r>
            <a:endParaRPr lang="fr-FR" altLang="fr-FR" b="0" i="0" u="none" strike="noStrike" cap="none" normalizeH="0" baseline="0">
              <a:ln>
                <a:noFill/>
              </a:ln>
              <a:effectLst/>
              <a:latin typeface="Arial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09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342A76-A26B-A1E5-F888-B5D9E3FFA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La voie générale ET technologique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9AD795-6761-FE7B-3A61-5009E027F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28800"/>
            <a:ext cx="8153400" cy="45262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fr-FR" sz="4000" b="1"/>
          </a:p>
          <a:p>
            <a:pPr marL="0" indent="0" algn="ctr">
              <a:buNone/>
            </a:pPr>
            <a:r>
              <a:rPr lang="fr-FR" sz="4000" b="1"/>
              <a:t>SECONDE Générale </a:t>
            </a:r>
            <a:r>
              <a:rPr lang="fr-FR" sz="4000" b="1">
                <a:solidFill>
                  <a:srgbClr val="FF0000"/>
                </a:solidFill>
              </a:rPr>
              <a:t>et</a:t>
            </a:r>
            <a:r>
              <a:rPr lang="fr-FR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4000" b="1"/>
              <a:t>Technologique</a:t>
            </a:r>
          </a:p>
          <a:p>
            <a:pPr marL="0" indent="0" algn="ctr">
              <a:buNone/>
            </a:pPr>
            <a:endParaRPr lang="fr-FR" sz="4000" b="1"/>
          </a:p>
          <a:p>
            <a:pPr marL="0" indent="0" algn="ctr">
              <a:buNone/>
            </a:pPr>
            <a:r>
              <a:rPr lang="fr-FR" sz="4000" b="1"/>
              <a:t>Orientation en fin de seconde vers </a:t>
            </a:r>
          </a:p>
          <a:p>
            <a:pPr marL="0" indent="0" algn="ctr">
              <a:buNone/>
            </a:pPr>
            <a:r>
              <a:rPr lang="fr-FR" sz="4000" b="1"/>
              <a:t>la voie générale </a:t>
            </a:r>
          </a:p>
          <a:p>
            <a:pPr marL="0" indent="0" algn="ctr">
              <a:buNone/>
            </a:pPr>
            <a:r>
              <a:rPr lang="fr-FR" sz="4000" b="1"/>
              <a:t>ou </a:t>
            </a:r>
          </a:p>
          <a:p>
            <a:pPr marL="0" indent="0" algn="ctr">
              <a:buNone/>
            </a:pPr>
            <a:r>
              <a:rPr lang="fr-FR" sz="4000" b="1"/>
              <a:t>la voie technologique </a:t>
            </a:r>
          </a:p>
        </p:txBody>
      </p:sp>
    </p:spTree>
    <p:extLst>
      <p:ext uri="{BB962C8B-B14F-4D97-AF65-F5344CB8AC3E}">
        <p14:creationId xmlns:p14="http://schemas.microsoft.com/office/powerpoint/2010/main" val="236042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dian">
  <a:themeElements>
    <a:clrScheme name="Palissad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JhengHei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PMingLiu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inorFont>
    </a:fontScheme>
    <a:fmtScheme name="Office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40000">
              <a:schemeClr val="phClr">
                <a:shade val="70000"/>
                <a:satMod val="145000"/>
              </a:schemeClr>
            </a:gs>
            <a:gs pos="100000">
              <a:schemeClr val="phClr">
                <a:tint val="85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JhengHei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PMingLiu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inorFont>
    </a:fontScheme>
    <a:fmtScheme name="Office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40000">
              <a:schemeClr val="phClr">
                <a:shade val="70000"/>
                <a:satMod val="145000"/>
              </a:schemeClr>
            </a:gs>
            <a:gs pos="100000">
              <a:schemeClr val="phClr">
                <a:tint val="85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D9755060-407B-4BA3-9693-FA43109E1D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2068</Words>
  <Application>Microsoft Office PowerPoint</Application>
  <PresentationFormat>Affichage à l'écran (4:3)</PresentationFormat>
  <Paragraphs>391</Paragraphs>
  <Slides>24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1" baseType="lpstr">
      <vt:lpstr>Arial</vt:lpstr>
      <vt:lpstr>Calibri</vt:lpstr>
      <vt:lpstr>TW Cen MT</vt:lpstr>
      <vt:lpstr>TW Cen MT</vt:lpstr>
      <vt:lpstr>Wingdings</vt:lpstr>
      <vt:lpstr>Wingdings 2</vt:lpstr>
      <vt:lpstr>Médian</vt:lpstr>
      <vt:lpstr> PRESENTATION 2024/2025 </vt:lpstr>
      <vt:lpstr>La formation après la 3ème</vt:lpstr>
      <vt:lpstr>La voie professionnelle</vt:lpstr>
      <vt:lpstr>La 1ère année de CAP</vt:lpstr>
      <vt:lpstr>La voie professionnelle</vt:lpstr>
      <vt:lpstr>Les familles professionnelles  (en seconde professionnelle)</vt:lpstr>
      <vt:lpstr>Les familles professionnelles</vt:lpstr>
      <vt:lpstr>La 2nde professionnelle pour le bac professionnel </vt:lpstr>
      <vt:lpstr>La voie générale ET technologique</vt:lpstr>
      <vt:lpstr>La 2nde générale et technologique </vt:lpstr>
      <vt:lpstr>Après la seconde générale et technologique</vt:lpstr>
      <vt:lpstr>Lycée Privé d’AVESNIERES</vt:lpstr>
      <vt:lpstr>Lycée HAUTE-FOLLIS</vt:lpstr>
      <vt:lpstr>Lycée HAUTE-FOLLIS</vt:lpstr>
      <vt:lpstr>Présentation PowerPoint</vt:lpstr>
      <vt:lpstr>Lycée  ROCHEFEUILLE</vt:lpstr>
      <vt:lpstr>CAMPUS ORION</vt:lpstr>
      <vt:lpstr>Lycée ST MICHEL – R. SCHUMAN</vt:lpstr>
      <vt:lpstr>Présentation PowerPoint</vt:lpstr>
      <vt:lpstr>Lycée DON BOSCO</vt:lpstr>
      <vt:lpstr>Lycée DON BOSCO</vt:lpstr>
      <vt:lpstr>Lycée  IMMACULÉE CONCEPTION</vt:lpstr>
      <vt:lpstr>Les dates de portes ouvertes</vt:lpstr>
      <vt:lpstr>Temps d’échanges 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72</cp:revision>
  <dcterms:created xsi:type="dcterms:W3CDTF">2014-10-27T14:47:21Z</dcterms:created>
  <dcterms:modified xsi:type="dcterms:W3CDTF">2024-11-19T17:44:48Z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TC101079699990</vt:lpwstr>
  </property>
</Properties>
</file>